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1.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notesSlides/notesSlide6.xml" ContentType="application/vnd.openxmlformats-officedocument.presentationml.notesSlide+xml"/>
  <Override PartName="/ppt/tags/tag23.xml" ContentType="application/vnd.openxmlformats-officedocument.presentationml.tags+xml"/>
  <Override PartName="/ppt/notesSlides/notesSlide7.xml" ContentType="application/vnd.openxmlformats-officedocument.presentationml.notesSlide+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0.xml" ContentType="application/vnd.openxmlformats-officedocument.presentationml.notesSlide+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notesSlides/notesSlide12.xml" ContentType="application/vnd.openxmlformats-officedocument.presentationml.notesSlide+xml"/>
  <Override PartName="/ppt/tags/tag30.xml" ContentType="application/vnd.openxmlformats-officedocument.presentationml.tags+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3" r:id="rId5"/>
  </p:sldMasterIdLst>
  <p:notesMasterIdLst>
    <p:notesMasterId r:id="rId22"/>
  </p:notesMasterIdLst>
  <p:handoutMasterIdLst>
    <p:handoutMasterId r:id="rId23"/>
  </p:handoutMasterIdLst>
  <p:sldIdLst>
    <p:sldId id="372" r:id="rId6"/>
    <p:sldId id="391" r:id="rId7"/>
    <p:sldId id="373" r:id="rId8"/>
    <p:sldId id="374" r:id="rId9"/>
    <p:sldId id="375" r:id="rId10"/>
    <p:sldId id="376" r:id="rId11"/>
    <p:sldId id="377" r:id="rId12"/>
    <p:sldId id="378" r:id="rId13"/>
    <p:sldId id="388" r:id="rId14"/>
    <p:sldId id="389" r:id="rId15"/>
    <p:sldId id="390" r:id="rId16"/>
    <p:sldId id="382" r:id="rId17"/>
    <p:sldId id="383" r:id="rId18"/>
    <p:sldId id="384" r:id="rId19"/>
    <p:sldId id="385" r:id="rId20"/>
    <p:sldId id="386" r:id="rId21"/>
  </p:sldIdLst>
  <p:sldSz cx="12192000" cy="6858000"/>
  <p:notesSz cx="6858000" cy="9144000"/>
  <p:custDataLst>
    <p:tags r:id="rId24"/>
  </p:custDataLst>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Berríos Meza" initials="RBM" lastIdx="3" clrIdx="0"/>
  <p:cmAuthor id="2" name="Paula Cruzat Castillo" initials="PCC"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E1261E"/>
    <a:srgbClr val="F9D3D2"/>
    <a:srgbClr val="4C4C4B"/>
    <a:srgbClr val="A68267"/>
    <a:srgbClr val="7B61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BFAE27-518C-345D-D0D0-A996D67B971A}" v="97" dt="2024-08-29T13:05:58.658"/>
    <p1510:client id="{34DE4B1B-46C5-8291-C71E-7DE5BB3C7954}" v="60" dt="2024-08-29T15:31:21.47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0" autoAdjust="0"/>
    <p:restoredTop sz="94266" autoAdjust="0"/>
  </p:normalViewPr>
  <p:slideViewPr>
    <p:cSldViewPr snapToGrid="0">
      <p:cViewPr varScale="1">
        <p:scale>
          <a:sx n="86" d="100"/>
          <a:sy n="86" d="100"/>
        </p:scale>
        <p:origin x="408"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47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231A65-3C0F-4D77-B12D-A063BB453862}" type="datetimeFigureOut">
              <a:rPr lang="es-CL" smtClean="0"/>
              <a:t>30-08-2024</a:t>
            </a:fld>
            <a:endParaRPr lang="es-CL"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52F7C8-37B4-4510-B463-EEC7EA2D685C}" type="slidenum">
              <a:rPr lang="es-CL" smtClean="0"/>
              <a:t>‹Nº›</a:t>
            </a:fld>
            <a:endParaRPr lang="es-CL" dirty="0"/>
          </a:p>
        </p:txBody>
      </p:sp>
    </p:spTree>
    <p:extLst>
      <p:ext uri="{BB962C8B-B14F-4D97-AF65-F5344CB8AC3E}">
        <p14:creationId xmlns:p14="http://schemas.microsoft.com/office/powerpoint/2010/main" val="100682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3E7B1-72F3-4644-9303-0AC6A1B3EC03}" type="datetimeFigureOut">
              <a:rPr lang="es-CL" smtClean="0"/>
              <a:t>30-08-2024</a:t>
            </a:fld>
            <a:endParaRPr lang="es-CL"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07496-547B-41C3-867F-942261EC2B8F}" type="slidenum">
              <a:rPr lang="es-CL" smtClean="0"/>
              <a:t>‹Nº›</a:t>
            </a:fld>
            <a:endParaRPr lang="es-CL" dirty="0"/>
          </a:p>
        </p:txBody>
      </p:sp>
    </p:spTree>
    <p:extLst>
      <p:ext uri="{BB962C8B-B14F-4D97-AF65-F5344CB8AC3E}">
        <p14:creationId xmlns:p14="http://schemas.microsoft.com/office/powerpoint/2010/main" val="158004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a:t>
            </a:fld>
            <a:endParaRPr lang="es-CL" dirty="0"/>
          </a:p>
        </p:txBody>
      </p:sp>
    </p:spTree>
    <p:extLst>
      <p:ext uri="{BB962C8B-B14F-4D97-AF65-F5344CB8AC3E}">
        <p14:creationId xmlns:p14="http://schemas.microsoft.com/office/powerpoint/2010/main" val="85782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13</a:t>
            </a:fld>
            <a:endParaRPr lang="es-CL" dirty="0"/>
          </a:p>
        </p:txBody>
      </p:sp>
    </p:spTree>
    <p:extLst>
      <p:ext uri="{BB962C8B-B14F-4D97-AF65-F5344CB8AC3E}">
        <p14:creationId xmlns:p14="http://schemas.microsoft.com/office/powerpoint/2010/main" val="3642516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14</a:t>
            </a:fld>
            <a:endParaRPr lang="es-CL" dirty="0"/>
          </a:p>
        </p:txBody>
      </p:sp>
    </p:spTree>
    <p:extLst>
      <p:ext uri="{BB962C8B-B14F-4D97-AF65-F5344CB8AC3E}">
        <p14:creationId xmlns:p14="http://schemas.microsoft.com/office/powerpoint/2010/main" val="85782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15</a:t>
            </a:fld>
            <a:endParaRPr lang="es-CL" dirty="0"/>
          </a:p>
        </p:txBody>
      </p:sp>
    </p:spTree>
    <p:extLst>
      <p:ext uri="{BB962C8B-B14F-4D97-AF65-F5344CB8AC3E}">
        <p14:creationId xmlns:p14="http://schemas.microsoft.com/office/powerpoint/2010/main" val="2043791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16</a:t>
            </a:fld>
            <a:endParaRPr lang="es-CL" dirty="0"/>
          </a:p>
        </p:txBody>
      </p:sp>
    </p:spTree>
    <p:extLst>
      <p:ext uri="{BB962C8B-B14F-4D97-AF65-F5344CB8AC3E}">
        <p14:creationId xmlns:p14="http://schemas.microsoft.com/office/powerpoint/2010/main" val="3642516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2</a:t>
            </a:fld>
            <a:endParaRPr lang="es-CL" dirty="0"/>
          </a:p>
        </p:txBody>
      </p:sp>
    </p:spTree>
    <p:extLst>
      <p:ext uri="{BB962C8B-B14F-4D97-AF65-F5344CB8AC3E}">
        <p14:creationId xmlns:p14="http://schemas.microsoft.com/office/powerpoint/2010/main" val="3293982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3</a:t>
            </a:fld>
            <a:endParaRPr lang="es-CL" dirty="0"/>
          </a:p>
        </p:txBody>
      </p:sp>
    </p:spTree>
    <p:extLst>
      <p:ext uri="{BB962C8B-B14F-4D97-AF65-F5344CB8AC3E}">
        <p14:creationId xmlns:p14="http://schemas.microsoft.com/office/powerpoint/2010/main" val="135622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6</a:t>
            </a:fld>
            <a:endParaRPr lang="es-CL" dirty="0"/>
          </a:p>
        </p:txBody>
      </p:sp>
    </p:spTree>
    <p:extLst>
      <p:ext uri="{BB962C8B-B14F-4D97-AF65-F5344CB8AC3E}">
        <p14:creationId xmlns:p14="http://schemas.microsoft.com/office/powerpoint/2010/main" val="85782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7</a:t>
            </a:fld>
            <a:endParaRPr lang="es-CL" dirty="0"/>
          </a:p>
        </p:txBody>
      </p:sp>
    </p:spTree>
    <p:extLst>
      <p:ext uri="{BB962C8B-B14F-4D97-AF65-F5344CB8AC3E}">
        <p14:creationId xmlns:p14="http://schemas.microsoft.com/office/powerpoint/2010/main" val="2043791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8</a:t>
            </a:fld>
            <a:endParaRPr lang="es-CL" dirty="0"/>
          </a:p>
        </p:txBody>
      </p:sp>
    </p:spTree>
    <p:extLst>
      <p:ext uri="{BB962C8B-B14F-4D97-AF65-F5344CB8AC3E}">
        <p14:creationId xmlns:p14="http://schemas.microsoft.com/office/powerpoint/2010/main" val="3109310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9</a:t>
            </a:fld>
            <a:endParaRPr lang="es-CL" dirty="0"/>
          </a:p>
        </p:txBody>
      </p:sp>
    </p:spTree>
    <p:extLst>
      <p:ext uri="{BB962C8B-B14F-4D97-AF65-F5344CB8AC3E}">
        <p14:creationId xmlns:p14="http://schemas.microsoft.com/office/powerpoint/2010/main" val="2469176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10</a:t>
            </a:fld>
            <a:endParaRPr lang="es-CL" dirty="0"/>
          </a:p>
        </p:txBody>
      </p:sp>
    </p:spTree>
    <p:extLst>
      <p:ext uri="{BB962C8B-B14F-4D97-AF65-F5344CB8AC3E}">
        <p14:creationId xmlns:p14="http://schemas.microsoft.com/office/powerpoint/2010/main" val="3733706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10"/>
          </p:nvPr>
        </p:nvSpPr>
        <p:spPr/>
        <p:txBody>
          <a:bodyPr/>
          <a:lstStyle/>
          <a:p>
            <a:fld id="{73C07496-547B-41C3-867F-942261EC2B8F}" type="slidenum">
              <a:rPr lang="es-CL" smtClean="0"/>
              <a:t>11</a:t>
            </a:fld>
            <a:endParaRPr lang="es-CL" dirty="0"/>
          </a:p>
        </p:txBody>
      </p:sp>
    </p:spTree>
    <p:extLst>
      <p:ext uri="{BB962C8B-B14F-4D97-AF65-F5344CB8AC3E}">
        <p14:creationId xmlns:p14="http://schemas.microsoft.com/office/powerpoint/2010/main" val="3095987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1"/>
    </p:custDataLst>
    <p:extLst>
      <p:ext uri="{BB962C8B-B14F-4D97-AF65-F5344CB8AC3E}">
        <p14:creationId xmlns:p14="http://schemas.microsoft.com/office/powerpoint/2010/main" val="13326730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94301" y="39010"/>
            <a:ext cx="1449031" cy="585779"/>
          </a:xfrm>
          <a:prstGeom prst="rect">
            <a:avLst/>
          </a:prstGeom>
        </p:spPr>
      </p:pic>
      <p:sp>
        <p:nvSpPr>
          <p:cNvPr id="9" name="Rectángulo 8"/>
          <p:cNvSpPr/>
          <p:nvPr userDrawn="1"/>
        </p:nvSpPr>
        <p:spPr>
          <a:xfrm>
            <a:off x="0" y="3089188"/>
            <a:ext cx="12191999" cy="3768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7" name="Imagen 6" descr="Texto&#10;&#10;Descripción generada automáticamente">
            <a:extLst>
              <a:ext uri="{FF2B5EF4-FFF2-40B4-BE49-F238E27FC236}">
                <a16:creationId xmlns:a16="http://schemas.microsoft.com/office/drawing/2014/main" id="{620E35C0-CC7E-8764-C843-73A932073D8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extLst>
      <p:ext uri="{BB962C8B-B14F-4D97-AF65-F5344CB8AC3E}">
        <p14:creationId xmlns:p14="http://schemas.microsoft.com/office/powerpoint/2010/main" val="1611084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pic>
        <p:nvPicPr>
          <p:cNvPr id="9" name="Imagen 8" descr="Texto&#10;&#10;Descripción generada automáticamente">
            <a:extLst>
              <a:ext uri="{FF2B5EF4-FFF2-40B4-BE49-F238E27FC236}">
                <a16:creationId xmlns:a16="http://schemas.microsoft.com/office/drawing/2014/main" id="{DAF6C811-B687-2F8C-A950-1615B5EFB0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10" name="Grupo 9">
            <a:extLst>
              <a:ext uri="{FF2B5EF4-FFF2-40B4-BE49-F238E27FC236}">
                <a16:creationId xmlns:a16="http://schemas.microsoft.com/office/drawing/2014/main" id="{924A37B4-D315-F474-CE9D-0E9DE61115A6}"/>
              </a:ext>
            </a:extLst>
          </p:cNvPr>
          <p:cNvGrpSpPr/>
          <p:nvPr userDrawn="1"/>
        </p:nvGrpSpPr>
        <p:grpSpPr>
          <a:xfrm>
            <a:off x="590550" y="0"/>
            <a:ext cx="3724366" cy="114300"/>
            <a:chOff x="0" y="0"/>
            <a:chExt cx="3343275" cy="219075"/>
          </a:xfrm>
        </p:grpSpPr>
        <p:sp>
          <p:nvSpPr>
            <p:cNvPr id="11" name="Rectángulo 10">
              <a:extLst>
                <a:ext uri="{FF2B5EF4-FFF2-40B4-BE49-F238E27FC236}">
                  <a16:creationId xmlns:a16="http://schemas.microsoft.com/office/drawing/2014/main" id="{556E5981-46FF-779A-B8A7-FBC0EF0E3E79}"/>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2" name="Rectángulo 11">
              <a:extLst>
                <a:ext uri="{FF2B5EF4-FFF2-40B4-BE49-F238E27FC236}">
                  <a16:creationId xmlns:a16="http://schemas.microsoft.com/office/drawing/2014/main" id="{58673C7C-7734-3CBE-D6BE-19983D0C93BE}"/>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3" name="Rectángulo 12">
              <a:extLst>
                <a:ext uri="{FF2B5EF4-FFF2-40B4-BE49-F238E27FC236}">
                  <a16:creationId xmlns:a16="http://schemas.microsoft.com/office/drawing/2014/main" id="{7537CD83-43A4-A16C-507C-B9C4E1077283}"/>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extLst>
      <p:ext uri="{BB962C8B-B14F-4D97-AF65-F5344CB8AC3E}">
        <p14:creationId xmlns:p14="http://schemas.microsoft.com/office/powerpoint/2010/main" val="256634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3521661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custDataLst>
      <p:tags r:id="rId1"/>
    </p:custDataLst>
    <p:extLst>
      <p:ext uri="{BB962C8B-B14F-4D97-AF65-F5344CB8AC3E}">
        <p14:creationId xmlns:p14="http://schemas.microsoft.com/office/powerpoint/2010/main" val="3792578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8" name="Footer Placeholder 7"/>
          <p:cNvSpPr>
            <a:spLocks noGrp="1"/>
          </p:cNvSpPr>
          <p:nvPr>
            <p:ph type="ftr" sz="quarter" idx="11"/>
          </p:nvPr>
        </p:nvSpPr>
        <p:spPr/>
        <p:txBody>
          <a:bodyPr/>
          <a:lstStyle/>
          <a:p>
            <a:endParaRPr lang="es-CL" dirty="0"/>
          </a:p>
        </p:txBody>
      </p:sp>
      <p:sp>
        <p:nvSpPr>
          <p:cNvPr id="9" name="Slide Number Placeholder 8"/>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4168101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4" name="Footer Placeholder 3"/>
          <p:cNvSpPr>
            <a:spLocks noGrp="1"/>
          </p:cNvSpPr>
          <p:nvPr>
            <p:ph type="ftr" sz="quarter" idx="11"/>
          </p:nvPr>
        </p:nvSpPr>
        <p:spPr/>
        <p:txBody>
          <a:bodyPr/>
          <a:lstStyle/>
          <a:p>
            <a:endParaRPr lang="es-CL" dirty="0"/>
          </a:p>
        </p:txBody>
      </p:sp>
      <p:sp>
        <p:nvSpPr>
          <p:cNvPr id="5" name="Slide Number Placeholder 4"/>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2700440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3" name="Footer Placeholder 2"/>
          <p:cNvSpPr>
            <a:spLocks noGrp="1"/>
          </p:cNvSpPr>
          <p:nvPr>
            <p:ph type="ftr" sz="quarter" idx="11"/>
          </p:nvPr>
        </p:nvSpPr>
        <p:spPr/>
        <p:txBody>
          <a:bodyPr/>
          <a:lstStyle/>
          <a:p>
            <a:endParaRPr lang="es-CL" dirty="0"/>
          </a:p>
        </p:txBody>
      </p:sp>
      <p:sp>
        <p:nvSpPr>
          <p:cNvPr id="4" name="Slide Number Placeholder 3"/>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1744018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1545852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6" name="Footer Placeholder 5"/>
          <p:cNvSpPr>
            <a:spLocks noGrp="1"/>
          </p:cNvSpPr>
          <p:nvPr>
            <p:ph type="ftr" sz="quarter" idx="11"/>
          </p:nvPr>
        </p:nvSpPr>
        <p:spPr/>
        <p:txBody>
          <a:bodyPr/>
          <a:lstStyle/>
          <a:p>
            <a:endParaRPr lang="es-CL" dirty="0"/>
          </a:p>
        </p:txBody>
      </p:sp>
      <p:sp>
        <p:nvSpPr>
          <p:cNvPr id="7" name="Slide Number Placeholder 6"/>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3462694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2701775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3" name="Imagen 2" descr="Una imagen de un videojuego&#10;&#10;Descripción generada automáticamente con confianza baja">
            <a:extLst>
              <a:ext uri="{FF2B5EF4-FFF2-40B4-BE49-F238E27FC236}">
                <a16:creationId xmlns:a16="http://schemas.microsoft.com/office/drawing/2014/main" id="{6F54F408-0B2E-E093-0368-03F1FC47FB6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8326" b="55468"/>
          <a:stretch/>
        </p:blipFill>
        <p:spPr>
          <a:xfrm>
            <a:off x="0" y="4598377"/>
            <a:ext cx="12192000" cy="2259622"/>
          </a:xfrm>
          <a:prstGeom prst="rect">
            <a:avLst/>
          </a:prstGeom>
        </p:spPr>
      </p:pic>
    </p:spTree>
    <p:custDataLst>
      <p:tags r:id="rId1"/>
    </p:custDataLst>
    <p:extLst>
      <p:ext uri="{BB962C8B-B14F-4D97-AF65-F5344CB8AC3E}">
        <p14:creationId xmlns:p14="http://schemas.microsoft.com/office/powerpoint/2010/main" val="22226701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FDEB600-5D99-40B0-901D-85C82512F974}" type="datetimeFigureOut">
              <a:rPr lang="es-CL" smtClean="0"/>
              <a:t>30-08-2024</a:t>
            </a:fld>
            <a:endParaRPr lang="es-CL" dirty="0"/>
          </a:p>
        </p:txBody>
      </p:sp>
      <p:sp>
        <p:nvSpPr>
          <p:cNvPr id="5" name="Footer Placeholder 4"/>
          <p:cNvSpPr>
            <a:spLocks noGrp="1"/>
          </p:cNvSpPr>
          <p:nvPr>
            <p:ph type="ftr" sz="quarter" idx="11"/>
          </p:nvPr>
        </p:nvSpPr>
        <p:spPr/>
        <p:txBody>
          <a:bodyPr/>
          <a:lstStyle/>
          <a:p>
            <a:endParaRPr lang="es-CL" dirty="0"/>
          </a:p>
        </p:txBody>
      </p:sp>
      <p:sp>
        <p:nvSpPr>
          <p:cNvPr id="6" name="Slide Number Placeholder 5"/>
          <p:cNvSpPr>
            <a:spLocks noGrp="1"/>
          </p:cNvSpPr>
          <p:nvPr>
            <p:ph type="sldNum" sz="quarter" idx="12"/>
          </p:nvPr>
        </p:nvSpPr>
        <p:spPr/>
        <p:txBody>
          <a:bodyPr/>
          <a:lstStyle/>
          <a:p>
            <a:fld id="{8836D2D7-FEDE-4BCC-B75C-593DEE3059F9}" type="slidenum">
              <a:rPr lang="es-CL" smtClean="0"/>
              <a:t>‹Nº›</a:t>
            </a:fld>
            <a:endParaRPr lang="es-CL" dirty="0"/>
          </a:p>
        </p:txBody>
      </p:sp>
    </p:spTree>
    <p:extLst>
      <p:ext uri="{BB962C8B-B14F-4D97-AF65-F5344CB8AC3E}">
        <p14:creationId xmlns:p14="http://schemas.microsoft.com/office/powerpoint/2010/main" val="4059337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3" name="Imagen 2" descr="Logotipo&#10;&#10;Descripción generada automáticamente con confianza media">
            <a:extLst>
              <a:ext uri="{FF2B5EF4-FFF2-40B4-BE49-F238E27FC236}">
                <a16:creationId xmlns:a16="http://schemas.microsoft.com/office/drawing/2014/main" id="{1CC59783-355A-3923-7E3E-BFF89B8E5B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59436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grpSp>
    </p:spTree>
    <p:custDataLst>
      <p:tags r:id="rId1"/>
    </p:custDataLst>
    <p:extLst>
      <p:ext uri="{BB962C8B-B14F-4D97-AF65-F5344CB8AC3E}">
        <p14:creationId xmlns:p14="http://schemas.microsoft.com/office/powerpoint/2010/main" val="40782496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Diapositiva de título">
    <p:spTree>
      <p:nvGrpSpPr>
        <p:cNvPr id="1" name=""/>
        <p:cNvGrpSpPr/>
        <p:nvPr/>
      </p:nvGrpSpPr>
      <p:grpSpPr>
        <a:xfrm>
          <a:off x="0" y="0"/>
          <a:ext cx="0" cy="0"/>
          <a:chOff x="0" y="0"/>
          <a:chExt cx="0" cy="0"/>
        </a:xfrm>
      </p:grpSpPr>
      <p:pic>
        <p:nvPicPr>
          <p:cNvPr id="3" name="Imagen 2" descr="Mapa&#10;&#10;Descripción generada automáticamente">
            <a:extLst>
              <a:ext uri="{FF2B5EF4-FFF2-40B4-BE49-F238E27FC236}">
                <a16:creationId xmlns:a16="http://schemas.microsoft.com/office/drawing/2014/main" id="{26F61EB7-5070-BA67-1A28-6B268ECDB2D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78"/>
          <a:stretch/>
        </p:blipFill>
        <p:spPr>
          <a:xfrm>
            <a:off x="6096000" y="0"/>
            <a:ext cx="6096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Texto&#10;&#10;Descripción generada automáticamente">
            <a:extLst>
              <a:ext uri="{FF2B5EF4-FFF2-40B4-BE49-F238E27FC236}">
                <a16:creationId xmlns:a16="http://schemas.microsoft.com/office/drawing/2014/main" id="{67A0557C-377C-DD82-FD4F-9B06E52E96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17734939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Diapositiva de título">
    <p:spTree>
      <p:nvGrpSpPr>
        <p:cNvPr id="1" name=""/>
        <p:cNvGrpSpPr/>
        <p:nvPr/>
      </p:nvGrpSpPr>
      <p:grpSpPr>
        <a:xfrm>
          <a:off x="0" y="0"/>
          <a:ext cx="0" cy="0"/>
          <a:chOff x="0" y="0"/>
          <a:chExt cx="0" cy="0"/>
        </a:xfrm>
      </p:grpSpPr>
      <p:pic>
        <p:nvPicPr>
          <p:cNvPr id="3" name="Imagen 2" descr="Un mapa de color blanco&#10;&#10;Descripción generada automáticamente con confianza baja">
            <a:extLst>
              <a:ext uri="{FF2B5EF4-FFF2-40B4-BE49-F238E27FC236}">
                <a16:creationId xmlns:a16="http://schemas.microsoft.com/office/drawing/2014/main" id="{0AE75DCF-A05A-03C1-E4A8-87CB05A39297}"/>
              </a:ext>
            </a:extLst>
          </p:cNvPr>
          <p:cNvPicPr>
            <a:picLocks noChangeAspect="1"/>
          </p:cNvPicPr>
          <p:nvPr userDrawn="1"/>
        </p:nvPicPr>
        <p:blipFill rotWithShape="1">
          <a:blip r:embed="rId3">
            <a:alphaModFix amt="50000"/>
            <a:extLst>
              <a:ext uri="{28A0092B-C50C-407E-A947-70E740481C1C}">
                <a14:useLocalDpi xmlns:a14="http://schemas.microsoft.com/office/drawing/2010/main" val="0"/>
              </a:ext>
            </a:extLst>
          </a:blip>
          <a:srcRect l="12063"/>
          <a:stretch/>
        </p:blipFill>
        <p:spPr>
          <a:xfrm>
            <a:off x="0" y="0"/>
            <a:ext cx="12192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Texto&#10;&#10;Descripción generada automáticamente">
            <a:extLst>
              <a:ext uri="{FF2B5EF4-FFF2-40B4-BE49-F238E27FC236}">
                <a16:creationId xmlns:a16="http://schemas.microsoft.com/office/drawing/2014/main" id="{24A414F2-242C-98CD-D7C3-3353035C3B1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15466353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Diapositiva de título">
    <p:spTree>
      <p:nvGrpSpPr>
        <p:cNvPr id="1" name=""/>
        <p:cNvGrpSpPr/>
        <p:nvPr/>
      </p:nvGrpSpPr>
      <p:grpSpPr>
        <a:xfrm>
          <a:off x="0" y="0"/>
          <a:ext cx="0" cy="0"/>
          <a:chOff x="0" y="0"/>
          <a:chExt cx="0" cy="0"/>
        </a:xfrm>
      </p:grpSpPr>
      <p:pic>
        <p:nvPicPr>
          <p:cNvPr id="3" name="Imagen 2" descr="Un dibujo de una persona&#10;&#10;Descripción generada automáticamente con confianza baja">
            <a:extLst>
              <a:ext uri="{FF2B5EF4-FFF2-40B4-BE49-F238E27FC236}">
                <a16:creationId xmlns:a16="http://schemas.microsoft.com/office/drawing/2014/main" id="{10E5CECD-C6E8-7CFC-002E-8633458A8A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4093" r="7548"/>
          <a:stretch/>
        </p:blipFill>
        <p:spPr>
          <a:xfrm>
            <a:off x="0" y="0"/>
            <a:ext cx="4676686"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1"/>
    </p:custDataLst>
    <p:extLst>
      <p:ext uri="{BB962C8B-B14F-4D97-AF65-F5344CB8AC3E}">
        <p14:creationId xmlns:p14="http://schemas.microsoft.com/office/powerpoint/2010/main" val="79280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13" name="Imagen 12" descr="Imagen en blanco y negro&#10;&#10;Descripción generada automáticamente con confianza media">
            <a:extLst>
              <a:ext uri="{FF2B5EF4-FFF2-40B4-BE49-F238E27FC236}">
                <a16:creationId xmlns:a16="http://schemas.microsoft.com/office/drawing/2014/main" id="{BB968C63-77E7-FF1A-3D32-299853E926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4762" y="-10635"/>
            <a:ext cx="5747238" cy="687927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4" name="Imagen 3" descr="Logotipo&#10;&#10;Descripción generada automáticamente">
            <a:extLst>
              <a:ext uri="{FF2B5EF4-FFF2-40B4-BE49-F238E27FC236}">
                <a16:creationId xmlns:a16="http://schemas.microsoft.com/office/drawing/2014/main" id="{6CAD0F08-D8D5-917A-9D1A-486EBB686DD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3766" y="327326"/>
            <a:ext cx="1171388" cy="365025"/>
          </a:xfrm>
          <a:prstGeom prst="rect">
            <a:avLst/>
          </a:prstGeom>
        </p:spPr>
      </p:pic>
    </p:spTree>
    <p:custDataLst>
      <p:tags r:id="rId1"/>
    </p:custDataLst>
    <p:extLst>
      <p:ext uri="{BB962C8B-B14F-4D97-AF65-F5344CB8AC3E}">
        <p14:creationId xmlns:p14="http://schemas.microsoft.com/office/powerpoint/2010/main" val="41665616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1E7D666-54FD-DE79-64F8-1941C253DFEF}"/>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rcRect l="5522" r="5522"/>
          <a:stretch/>
        </p:blipFill>
        <p:spPr>
          <a:xfrm>
            <a:off x="0" y="0"/>
            <a:ext cx="12192000" cy="6858000"/>
          </a:xfrm>
          <a:prstGeom prst="rect">
            <a:avLst/>
          </a:prstGeom>
        </p:spPr>
      </p:pic>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5" name="Imagen 4" descr="Texto&#10;&#10;Descripción generada automáticamente">
            <a:extLst>
              <a:ext uri="{FF2B5EF4-FFF2-40B4-BE49-F238E27FC236}">
                <a16:creationId xmlns:a16="http://schemas.microsoft.com/office/drawing/2014/main" id="{A9F82F0E-DAA6-BEBF-C888-A1115BC51AB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31293199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grpSp>
        <p:nvGrpSpPr>
          <p:cNvPr id="7" name="Grupo 6">
            <a:extLst>
              <a:ext uri="{FF2B5EF4-FFF2-40B4-BE49-F238E27FC236}">
                <a16:creationId xmlns:a16="http://schemas.microsoft.com/office/drawing/2014/main" id="{DB2456BC-DEBA-5F6F-D1BC-17737D74C5BE}"/>
              </a:ext>
            </a:extLst>
          </p:cNvPr>
          <p:cNvGrpSpPr/>
          <p:nvPr userDrawn="1"/>
        </p:nvGrpSpPr>
        <p:grpSpPr>
          <a:xfrm>
            <a:off x="590550" y="0"/>
            <a:ext cx="3724366" cy="114300"/>
            <a:chOff x="0" y="0"/>
            <a:chExt cx="3343275" cy="219075"/>
          </a:xfrm>
        </p:grpSpPr>
        <p:sp>
          <p:nvSpPr>
            <p:cNvPr id="8" name="Rectángulo 7">
              <a:extLst>
                <a:ext uri="{FF2B5EF4-FFF2-40B4-BE49-F238E27FC236}">
                  <a16:creationId xmlns:a16="http://schemas.microsoft.com/office/drawing/2014/main" id="{BE0D3433-91F3-3706-49EE-5A40088BC046}"/>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9" name="Rectángulo 8">
              <a:extLst>
                <a:ext uri="{FF2B5EF4-FFF2-40B4-BE49-F238E27FC236}">
                  <a16:creationId xmlns:a16="http://schemas.microsoft.com/office/drawing/2014/main" id="{F7B3B7E3-181D-F66C-AC69-AC568A203581}"/>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51D584E9-0C67-0FDD-40B9-24AB050B168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pic>
        <p:nvPicPr>
          <p:cNvPr id="3" name="Imagen 2">
            <a:extLst>
              <a:ext uri="{FF2B5EF4-FFF2-40B4-BE49-F238E27FC236}">
                <a16:creationId xmlns:a16="http://schemas.microsoft.com/office/drawing/2014/main" id="{E7BB3C2C-B5CD-1B86-E9B4-1BEEB6BC5EB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982552" y="0"/>
            <a:ext cx="3209448" cy="6857999"/>
          </a:xfrm>
          <a:prstGeom prst="rect">
            <a:avLst/>
          </a:prstGeom>
        </p:spPr>
      </p:pic>
      <p:pic>
        <p:nvPicPr>
          <p:cNvPr id="4" name="Imagen 3" descr="Logotipo&#10;&#10;Descripción generada automáticamente">
            <a:extLst>
              <a:ext uri="{FF2B5EF4-FFF2-40B4-BE49-F238E27FC236}">
                <a16:creationId xmlns:a16="http://schemas.microsoft.com/office/drawing/2014/main" id="{14579106-2AE4-B965-1C15-F90477C85F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73766" y="327326"/>
            <a:ext cx="1171388" cy="365025"/>
          </a:xfrm>
          <a:prstGeom prst="rect">
            <a:avLst/>
          </a:prstGeom>
        </p:spPr>
      </p:pic>
    </p:spTree>
    <p:custDataLst>
      <p:tags r:id="rId1"/>
    </p:custDataLst>
    <p:extLst>
      <p:ext uri="{BB962C8B-B14F-4D97-AF65-F5344CB8AC3E}">
        <p14:creationId xmlns:p14="http://schemas.microsoft.com/office/powerpoint/2010/main" val="2161439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18" name="Imagen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94301" y="39010"/>
            <a:ext cx="1449031" cy="585779"/>
          </a:xfrm>
          <a:prstGeom prst="rect">
            <a:avLst/>
          </a:prstGeom>
        </p:spPr>
      </p:pic>
      <p:sp>
        <p:nvSpPr>
          <p:cNvPr id="9" name="Rectángulo 8"/>
          <p:cNvSpPr/>
          <p:nvPr userDrawn="1"/>
        </p:nvSpPr>
        <p:spPr>
          <a:xfrm>
            <a:off x="6096000" y="0"/>
            <a:ext cx="6095999"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7" name="Imagen 6" descr="Texto&#10;&#10;Descripción generada automáticamente">
            <a:extLst>
              <a:ext uri="{FF2B5EF4-FFF2-40B4-BE49-F238E27FC236}">
                <a16:creationId xmlns:a16="http://schemas.microsoft.com/office/drawing/2014/main" id="{620E35C0-CC7E-8764-C843-73A932073D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spTree>
    <p:custDataLst>
      <p:tags r:id="rId1"/>
    </p:custDataLst>
    <p:extLst>
      <p:ext uri="{BB962C8B-B14F-4D97-AF65-F5344CB8AC3E}">
        <p14:creationId xmlns:p14="http://schemas.microsoft.com/office/powerpoint/2010/main" val="3629885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heme" Target="../theme/theme2.xml"/><Relationship Id="rId1" Type="http://schemas.openxmlformats.org/officeDocument/2006/relationships/slideLayout" Target="../slideLayouts/slideLayout2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EB600-5D99-40B0-901D-85C82512F974}" type="datetimeFigureOut">
              <a:rPr lang="es-CL" smtClean="0"/>
              <a:t>30-08-2024</a:t>
            </a:fld>
            <a:endParaRPr lang="es-CL"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6D2D7-FEDE-4BCC-B75C-593DEE3059F9}" type="slidenum">
              <a:rPr lang="es-CL" smtClean="0"/>
              <a:t>‹Nº›</a:t>
            </a:fld>
            <a:endParaRPr lang="es-CL" dirty="0"/>
          </a:p>
        </p:txBody>
      </p:sp>
      <p:pic>
        <p:nvPicPr>
          <p:cNvPr id="7" name="Imagen 6" descr="Texto&#10;&#10;Descripción generada automáticamente">
            <a:extLst>
              <a:ext uri="{FF2B5EF4-FFF2-40B4-BE49-F238E27FC236}">
                <a16:creationId xmlns:a16="http://schemas.microsoft.com/office/drawing/2014/main" id="{0EB30A72-E0E7-88DB-3B65-29E39AE9CC6A}"/>
              </a:ext>
            </a:extLst>
          </p:cNvPr>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8" name="Grupo 7">
            <a:extLst>
              <a:ext uri="{FF2B5EF4-FFF2-40B4-BE49-F238E27FC236}">
                <a16:creationId xmlns:a16="http://schemas.microsoft.com/office/drawing/2014/main" id="{4A53872B-FFD4-9191-9852-9A064EFAB61E}"/>
              </a:ext>
            </a:extLst>
          </p:cNvPr>
          <p:cNvGrpSpPr/>
          <p:nvPr userDrawn="1"/>
        </p:nvGrpSpPr>
        <p:grpSpPr>
          <a:xfrm>
            <a:off x="590550" y="0"/>
            <a:ext cx="3724366" cy="114300"/>
            <a:chOff x="0" y="0"/>
            <a:chExt cx="3343275" cy="219075"/>
          </a:xfrm>
        </p:grpSpPr>
        <p:sp>
          <p:nvSpPr>
            <p:cNvPr id="9" name="Rectángulo 8">
              <a:extLst>
                <a:ext uri="{FF2B5EF4-FFF2-40B4-BE49-F238E27FC236}">
                  <a16:creationId xmlns:a16="http://schemas.microsoft.com/office/drawing/2014/main" id="{E3CBEE5D-3BB4-4E01-F25B-89D536421CCE}"/>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0" name="Rectángulo 9">
              <a:extLst>
                <a:ext uri="{FF2B5EF4-FFF2-40B4-BE49-F238E27FC236}">
                  <a16:creationId xmlns:a16="http://schemas.microsoft.com/office/drawing/2014/main" id="{B4D1A15A-8A7A-E111-2C39-F0E75A490F4D}"/>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sp>
          <p:nvSpPr>
            <p:cNvPr id="11" name="Rectángulo 10">
              <a:extLst>
                <a:ext uri="{FF2B5EF4-FFF2-40B4-BE49-F238E27FC236}">
                  <a16:creationId xmlns:a16="http://schemas.microsoft.com/office/drawing/2014/main" id="{7EC061B1-7D3F-8BB7-C11F-314A71F453F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CL" dirty="0"/>
            </a:p>
          </p:txBody>
        </p:sp>
      </p:grpSp>
    </p:spTree>
    <p:custDataLst>
      <p:tags r:id="rId22"/>
    </p:custDataLst>
    <p:extLst>
      <p:ext uri="{BB962C8B-B14F-4D97-AF65-F5344CB8AC3E}">
        <p14:creationId xmlns:p14="http://schemas.microsoft.com/office/powerpoint/2010/main" val="3356961470"/>
      </p:ext>
    </p:extLst>
  </p:cSld>
  <p:clrMap bg1="lt1" tx1="dk1" bg2="lt2" tx2="dk2" accent1="accent1" accent2="accent2" accent3="accent3" accent4="accent4" accent5="accent5" accent6="accent6" hlink="hlink" folHlink="folHlink"/>
  <p:sldLayoutIdLst>
    <p:sldLayoutId id="2147483673" r:id="rId1"/>
    <p:sldLayoutId id="2147483692" r:id="rId2"/>
    <p:sldLayoutId id="2147483691" r:id="rId3"/>
    <p:sldLayoutId id="2147483690" r:id="rId4"/>
    <p:sldLayoutId id="2147483689" r:id="rId5"/>
    <p:sldLayoutId id="2147483688" r:id="rId6"/>
    <p:sldLayoutId id="2147483687" r:id="rId7"/>
    <p:sldLayoutId id="2147483686" r:id="rId8"/>
    <p:sldLayoutId id="2147483684" r:id="rId9"/>
    <p:sldLayoutId id="2147483685"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FDEB600-5D99-40B0-901D-85C82512F974}" type="datetimeFigureOut">
              <a:rPr kumimoji="0" lang="es-CL"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30-08-2024</a:t>
            </a:fld>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836D2D7-FEDE-4BCC-B75C-593DEE3059F9}" type="slidenum">
              <a:rPr kumimoji="0" lang="es-CL" sz="1200" b="0" i="0" u="none" strike="noStrike" kern="1200" cap="none" spc="0" normalizeH="0" baseline="0" noProof="0" smtClean="0">
                <a:ln>
                  <a:noFill/>
                </a:ln>
                <a:solidFill>
                  <a:prstClr val="black">
                    <a:tint val="75000"/>
                  </a:prstClr>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s-CL" sz="1200" b="0" i="0" u="none" strike="noStrike" kern="1200" cap="none" spc="0" normalizeH="0" baseline="0" noProof="0" dirty="0">
              <a:ln>
                <a:noFill/>
              </a:ln>
              <a:solidFill>
                <a:prstClr val="black">
                  <a:tint val="75000"/>
                </a:prstClr>
              </a:solidFill>
              <a:effectLst/>
              <a:uLnTx/>
              <a:uFillTx/>
              <a:latin typeface="Open Sans"/>
              <a:ea typeface="+mn-ea"/>
              <a:cs typeface="+mn-cs"/>
            </a:endParaRPr>
          </a:p>
        </p:txBody>
      </p:sp>
      <p:pic>
        <p:nvPicPr>
          <p:cNvPr id="7" name="Imagen 6" descr="Texto&#10;&#10;Descripción generada automáticamente">
            <a:extLst>
              <a:ext uri="{FF2B5EF4-FFF2-40B4-BE49-F238E27FC236}">
                <a16:creationId xmlns:a16="http://schemas.microsoft.com/office/drawing/2014/main" id="{0EB30A72-E0E7-88DB-3B65-29E39AE9CC6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95281" y="360363"/>
            <a:ext cx="1097280" cy="297362"/>
          </a:xfrm>
          <a:prstGeom prst="rect">
            <a:avLst/>
          </a:prstGeom>
        </p:spPr>
      </p:pic>
      <p:grpSp>
        <p:nvGrpSpPr>
          <p:cNvPr id="8" name="Grupo 7">
            <a:extLst>
              <a:ext uri="{FF2B5EF4-FFF2-40B4-BE49-F238E27FC236}">
                <a16:creationId xmlns:a16="http://schemas.microsoft.com/office/drawing/2014/main" id="{4A53872B-FFD4-9191-9852-9A064EFAB61E}"/>
              </a:ext>
            </a:extLst>
          </p:cNvPr>
          <p:cNvGrpSpPr/>
          <p:nvPr userDrawn="1"/>
        </p:nvGrpSpPr>
        <p:grpSpPr>
          <a:xfrm>
            <a:off x="590550" y="0"/>
            <a:ext cx="3724366" cy="114300"/>
            <a:chOff x="0" y="0"/>
            <a:chExt cx="3343275" cy="219075"/>
          </a:xfrm>
        </p:grpSpPr>
        <p:sp>
          <p:nvSpPr>
            <p:cNvPr id="9" name="Rectángulo 8">
              <a:extLst>
                <a:ext uri="{FF2B5EF4-FFF2-40B4-BE49-F238E27FC236}">
                  <a16:creationId xmlns:a16="http://schemas.microsoft.com/office/drawing/2014/main" id="{E3CBEE5D-3BB4-4E01-F25B-89D536421CCE}"/>
                </a:ext>
              </a:extLst>
            </p:cNvPr>
            <p:cNvSpPr/>
            <p:nvPr/>
          </p:nvSpPr>
          <p:spPr>
            <a:xfrm>
              <a:off x="0" y="0"/>
              <a:ext cx="1114425" cy="219075"/>
            </a:xfrm>
            <a:prstGeom prst="rect">
              <a:avLst/>
            </a:prstGeom>
            <a:solidFill>
              <a:srgbClr val="22222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0" name="Rectángulo 9">
              <a:extLst>
                <a:ext uri="{FF2B5EF4-FFF2-40B4-BE49-F238E27FC236}">
                  <a16:creationId xmlns:a16="http://schemas.microsoft.com/office/drawing/2014/main" id="{B4D1A15A-8A7A-E111-2C39-F0E75A490F4D}"/>
                </a:ext>
              </a:extLst>
            </p:cNvPr>
            <p:cNvSpPr/>
            <p:nvPr/>
          </p:nvSpPr>
          <p:spPr>
            <a:xfrm>
              <a:off x="1114425" y="0"/>
              <a:ext cx="1114425" cy="219075"/>
            </a:xfrm>
            <a:prstGeom prst="rect">
              <a:avLst/>
            </a:prstGeom>
            <a:solidFill>
              <a:srgbClr val="4C4C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1" name="Rectángulo 10">
              <a:extLst>
                <a:ext uri="{FF2B5EF4-FFF2-40B4-BE49-F238E27FC236}">
                  <a16:creationId xmlns:a16="http://schemas.microsoft.com/office/drawing/2014/main" id="{7EC061B1-7D3F-8BB7-C11F-314A71F453F0}"/>
                </a:ext>
              </a:extLst>
            </p:cNvPr>
            <p:cNvSpPr/>
            <p:nvPr/>
          </p:nvSpPr>
          <p:spPr>
            <a:xfrm>
              <a:off x="2228850" y="0"/>
              <a:ext cx="1114425" cy="219075"/>
            </a:xfrm>
            <a:prstGeom prst="rect">
              <a:avLst/>
            </a:prstGeom>
            <a:solidFill>
              <a:srgbClr val="E1261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dirty="0">
                <a:ln>
                  <a:noFill/>
                </a:ln>
                <a:solidFill>
                  <a:prstClr val="white"/>
                </a:solidFill>
                <a:effectLst/>
                <a:uLnTx/>
                <a:uFillTx/>
                <a:latin typeface="Open Sans"/>
                <a:ea typeface="+mn-ea"/>
                <a:cs typeface="+mn-cs"/>
              </a:endParaRPr>
            </a:p>
          </p:txBody>
        </p:sp>
      </p:grpSp>
    </p:spTree>
    <p:custDataLst>
      <p:tags r:id="rId3"/>
    </p:custDataLst>
    <p:extLst>
      <p:ext uri="{BB962C8B-B14F-4D97-AF65-F5344CB8AC3E}">
        <p14:creationId xmlns:p14="http://schemas.microsoft.com/office/powerpoint/2010/main" val="1219665438"/>
      </p:ext>
    </p:extLst>
  </p:cSld>
  <p:clrMap bg1="lt1" tx1="dk1" bg2="lt2" tx2="dk2" accent1="accent1" accent2="accent2" accent3="accent3" accent4="accent4" accent5="accent5" accent6="accent6" hlink="hlink" folHlink="folHlink"/>
  <p:sldLayoutIdLst>
    <p:sldLayoutId id="214748369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15.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2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20.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28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736147"/>
            <a:ext cx="9167437" cy="1384995"/>
          </a:xfrm>
          <a:prstGeom prst="rect">
            <a:avLst/>
          </a:prstGeom>
          <a:noFill/>
        </p:spPr>
        <p:txBody>
          <a:bodyPr wrap="square" lIns="91440" tIns="45720" rIns="91440" bIns="45720" anchor="t">
            <a:spAutoFit/>
          </a:bodyPr>
          <a:lstStyle/>
          <a:p>
            <a:r>
              <a:rPr lang="es-ES" sz="4800" kern="1400" spc="-50" dirty="0">
                <a:solidFill>
                  <a:srgbClr val="666666"/>
                </a:solidFill>
                <a:latin typeface="Open Sans Extrabold"/>
                <a:ea typeface="Times New Roman" panose="02020603050405020304" pitchFamily="18" charset="0"/>
                <a:cs typeface="Times New Roman"/>
              </a:rPr>
              <a:t>Material</a:t>
            </a:r>
            <a:r>
              <a:rPr lang="es-ES" sz="4800" kern="1400" spc="-50" dirty="0">
                <a:solidFill>
                  <a:srgbClr val="666666"/>
                </a:solidFill>
                <a:effectLst/>
                <a:latin typeface="Open Sans Extrabold"/>
                <a:ea typeface="Times New Roman" panose="02020603050405020304" pitchFamily="18" charset="0"/>
                <a:cs typeface="Times New Roman"/>
              </a:rPr>
              <a:t> </a:t>
            </a:r>
            <a:r>
              <a:rPr lang="es-ES" sz="4800" kern="1400" spc="-50" dirty="0">
                <a:solidFill>
                  <a:srgbClr val="666666"/>
                </a:solidFill>
                <a:latin typeface="Open Sans Extrabold"/>
                <a:ea typeface="Times New Roman" panose="02020603050405020304" pitchFamily="18" charset="0"/>
                <a:cs typeface="Times New Roman"/>
              </a:rPr>
              <a:t>de Apoyo: </a:t>
            </a:r>
            <a:endParaRPr lang="es-ES" sz="4800" kern="1400" spc="-50" dirty="0">
              <a:solidFill>
                <a:srgbClr val="666666"/>
              </a:solidFill>
              <a:effectLst/>
              <a:latin typeface="Open Sans Extrabold"/>
              <a:ea typeface="Times New Roman" panose="02020603050405020304" pitchFamily="18" charset="0"/>
              <a:cs typeface="Times New Roman"/>
            </a:endParaRPr>
          </a:p>
          <a:p>
            <a:r>
              <a:rPr lang="es-ES" sz="3600" b="1" spc="75" dirty="0">
                <a:solidFill>
                  <a:srgbClr val="5A5A5A"/>
                </a:solidFill>
                <a:latin typeface="Open Sans"/>
                <a:ea typeface="Open Sans"/>
                <a:cs typeface="Open Sans"/>
              </a:rPr>
              <a:t>Semana 12</a:t>
            </a:r>
            <a:endParaRPr lang="es-ES" sz="3600" b="1" spc="75">
              <a:solidFill>
                <a:srgbClr val="5A5A5A"/>
              </a:solidFill>
              <a:effectLst/>
              <a:latin typeface="Open Sans" pitchFamily="2" charset="0"/>
              <a:ea typeface="Open Sans" pitchFamily="2" charset="0"/>
              <a:cs typeface="Open Sans" pitchFamily="2" charset="0"/>
            </a:endParaRPr>
          </a:p>
        </p:txBody>
      </p:sp>
    </p:spTree>
    <p:custDataLst>
      <p:tags r:id="rId1"/>
    </p:custDataLst>
    <p:extLst>
      <p:ext uri="{BB962C8B-B14F-4D97-AF65-F5344CB8AC3E}">
        <p14:creationId xmlns:p14="http://schemas.microsoft.com/office/powerpoint/2010/main" val="3108965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CFACC8A6-FF9A-F609-54EE-9035FE63D1B6}"/>
              </a:ext>
            </a:extLst>
          </p:cNvPr>
          <p:cNvGraphicFramePr>
            <a:graphicFrameLocks noGrp="1"/>
          </p:cNvGraphicFramePr>
          <p:nvPr/>
        </p:nvGraphicFramePr>
        <p:xfrm>
          <a:off x="529602" y="380133"/>
          <a:ext cx="11132796" cy="6289952"/>
        </p:xfrm>
        <a:graphic>
          <a:graphicData uri="http://schemas.openxmlformats.org/drawingml/2006/table">
            <a:tbl>
              <a:tblPr firstRow="1" firstCol="1" bandRow="1">
                <a:tableStyleId>{5C22544A-7EE6-4342-B048-85BDC9FD1C3A}</a:tableStyleId>
              </a:tblPr>
              <a:tblGrid>
                <a:gridCol w="1196473">
                  <a:extLst>
                    <a:ext uri="{9D8B030D-6E8A-4147-A177-3AD203B41FA5}">
                      <a16:colId xmlns:a16="http://schemas.microsoft.com/office/drawing/2014/main" val="2797979403"/>
                    </a:ext>
                  </a:extLst>
                </a:gridCol>
                <a:gridCol w="1148576">
                  <a:extLst>
                    <a:ext uri="{9D8B030D-6E8A-4147-A177-3AD203B41FA5}">
                      <a16:colId xmlns:a16="http://schemas.microsoft.com/office/drawing/2014/main" val="3936140940"/>
                    </a:ext>
                  </a:extLst>
                </a:gridCol>
                <a:gridCol w="2038032">
                  <a:extLst>
                    <a:ext uri="{9D8B030D-6E8A-4147-A177-3AD203B41FA5}">
                      <a16:colId xmlns:a16="http://schemas.microsoft.com/office/drawing/2014/main" val="552696881"/>
                    </a:ext>
                  </a:extLst>
                </a:gridCol>
                <a:gridCol w="1937084">
                  <a:extLst>
                    <a:ext uri="{9D8B030D-6E8A-4147-A177-3AD203B41FA5}">
                      <a16:colId xmlns:a16="http://schemas.microsoft.com/office/drawing/2014/main" val="3550320116"/>
                    </a:ext>
                  </a:extLst>
                </a:gridCol>
                <a:gridCol w="1900989">
                  <a:extLst>
                    <a:ext uri="{9D8B030D-6E8A-4147-A177-3AD203B41FA5}">
                      <a16:colId xmlns:a16="http://schemas.microsoft.com/office/drawing/2014/main" val="4289971027"/>
                    </a:ext>
                  </a:extLst>
                </a:gridCol>
                <a:gridCol w="1840832">
                  <a:extLst>
                    <a:ext uri="{9D8B030D-6E8A-4147-A177-3AD203B41FA5}">
                      <a16:colId xmlns:a16="http://schemas.microsoft.com/office/drawing/2014/main" val="2029958465"/>
                    </a:ext>
                  </a:extLst>
                </a:gridCol>
                <a:gridCol w="1070810">
                  <a:extLst>
                    <a:ext uri="{9D8B030D-6E8A-4147-A177-3AD203B41FA5}">
                      <a16:colId xmlns:a16="http://schemas.microsoft.com/office/drawing/2014/main" val="1964136050"/>
                    </a:ext>
                  </a:extLst>
                </a:gridCol>
              </a:tblGrid>
              <a:tr h="278597">
                <a:tc>
                  <a:txBody>
                    <a:bodyPr/>
                    <a:lstStyle/>
                    <a:p>
                      <a:pPr algn="ctr">
                        <a:lnSpc>
                          <a:spcPct val="107000"/>
                        </a:lnSpc>
                        <a:spcAft>
                          <a:spcPts val="1200"/>
                        </a:spcAft>
                      </a:pPr>
                      <a:r>
                        <a:rPr lang="es-CL" sz="1100" dirty="0">
                          <a:effectLst/>
                          <a:latin typeface="+mj-lt"/>
                        </a:rPr>
                        <a:t>CRITERIO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INDICADOR</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DESTACADO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HABILITADO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EN DESARROLLO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NO LOGRADO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marL="0" algn="ctr" defTabSz="914400" rtl="0" eaLnBrk="1" latinLnBrk="0" hangingPunct="1">
                        <a:lnSpc>
                          <a:spcPct val="107000"/>
                        </a:lnSpc>
                        <a:spcAft>
                          <a:spcPts val="1200"/>
                        </a:spcAft>
                      </a:pPr>
                      <a:r>
                        <a:rPr lang="es-CL" sz="1100" b="1" kern="1200" dirty="0">
                          <a:solidFill>
                            <a:schemeClr val="lt1"/>
                          </a:solidFill>
                          <a:effectLst/>
                          <a:latin typeface="+mj-lt"/>
                          <a:ea typeface="+mn-ea"/>
                          <a:cs typeface="+mn-cs"/>
                        </a:rPr>
                        <a:t>PONDERACIÓN</a:t>
                      </a:r>
                    </a:p>
                  </a:txBody>
                  <a:tcPr marL="7597" marR="7597" marT="0" marB="0" anchor="ctr">
                    <a:solidFill>
                      <a:srgbClr val="E1261E"/>
                    </a:solidFill>
                  </a:tcPr>
                </a:tc>
                <a:extLst>
                  <a:ext uri="{0D108BD9-81ED-4DB2-BD59-A6C34878D82A}">
                    <a16:rowId xmlns:a16="http://schemas.microsoft.com/office/drawing/2014/main" val="1726986193"/>
                  </a:ext>
                </a:extLst>
              </a:tr>
              <a:tr h="345225">
                <a:tc>
                  <a:txBody>
                    <a:bodyPr/>
                    <a:lstStyle/>
                    <a:p>
                      <a:pPr algn="ctr">
                        <a:lnSpc>
                          <a:spcPct val="107000"/>
                        </a:lnSpc>
                        <a:spcAft>
                          <a:spcPts val="1200"/>
                        </a:spcAft>
                      </a:pPr>
                      <a:r>
                        <a:rPr lang="es-CL" sz="1100" b="1">
                          <a:solidFill>
                            <a:srgbClr val="767171"/>
                          </a:solidFill>
                          <a:effectLst/>
                          <a:highlight>
                            <a:srgbClr val="F9D3D2"/>
                          </a:highlight>
                          <a:latin typeface="Open Sans Light" pitchFamily="2" charset="0"/>
                          <a:ea typeface="Calibri" panose="020F0502020204030204" pitchFamily="34" charset="0"/>
                          <a:cs typeface="Arial" panose="020B0604020202020204" pitchFamily="34" charset="0"/>
                        </a:rPr>
                        <a:t>3.1.3 Desarrolla prototipo y/o instrumentos de validación, considerando el método de experimentación seleccionado.</a:t>
                      </a:r>
                      <a:endParaRPr lang="es-CL" sz="1000">
                        <a:solidFill>
                          <a:srgbClr val="666666"/>
                        </a:solidFill>
                        <a:effectLst/>
                        <a:highlight>
                          <a:srgbClr val="F9D3D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rgbClr val="F9D3D2"/>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3.1.3.1. Proceso de Experimentación con Clientes / Usuarios</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proceso de experimentación es exhaustivo, incluyendo un modelo de experimentación y Test Card completos, con resultados e insights que demuestran un análisis preciso y coherente. La experimentación está directamente relacionada con los contenidos y métodos de testeo revisados, mostrando una aplicación práctica y reflexiva.</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proceso de experimentación es adecuado, incluyendo un modelo de experimentación o Test Card con algunos resultados e insights. Muestra un análisis razonable, aunque puede faltar profundidad o coherencia en la relación con los contenidos y métodos de testeo revisados.</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proceso de experimentación es básico, con un modelo de experimentación o Test Card pero con resultados e insights limitados. El análisis carece de precisión y la conexión con los contenidos y métodos de testeo revisados es superficial.</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p>
                      <a:pPr algn="ctr">
                        <a:lnSpc>
                          <a:spcPct val="100000"/>
                        </a:lnSpc>
                        <a:spcAft>
                          <a:spcPts val="1200"/>
                        </a:spcAft>
                      </a:pPr>
                      <a:r>
                        <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rPr>
                        <a:t> </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proceso de experimentación es insuficiente, con un modelo de experimentación o Test Card incompleto o ausente, y sin resultados e insights claros. No hay un análisis significativo ni relación con los contenidos y métodos de testeo revisados.</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p>
                      <a:pPr algn="ctr">
                        <a:lnSpc>
                          <a:spcPct val="100000"/>
                        </a:lnSpc>
                        <a:spcAft>
                          <a:spcPts val="1200"/>
                        </a:spcAft>
                      </a:pPr>
                      <a:r>
                        <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rPr>
                        <a:t> </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a:solidFill>
                            <a:srgbClr val="000000"/>
                          </a:solidFill>
                          <a:effectLst/>
                          <a:highlight>
                            <a:srgbClr val="F2F2F2"/>
                          </a:highlight>
                          <a:latin typeface="+mj-lt"/>
                          <a:ea typeface="Calibri" panose="020F0502020204030204" pitchFamily="34" charset="0"/>
                          <a:cs typeface="Arial" panose="020B0604020202020204" pitchFamily="34" charset="0"/>
                        </a:rPr>
                        <a:t>20%</a:t>
                      </a:r>
                      <a:endParaRPr lang="es-CL" sz="110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3392705402"/>
                  </a:ext>
                </a:extLst>
              </a:tr>
              <a:tr h="1219962">
                <a:tc>
                  <a:txBody>
                    <a:bodyPr/>
                    <a:lstStyle/>
                    <a:p>
                      <a:pPr algn="ctr">
                        <a:lnSpc>
                          <a:spcPct val="107000"/>
                        </a:lnSpc>
                        <a:spcAft>
                          <a:spcPts val="1200"/>
                        </a:spcAft>
                      </a:pPr>
                      <a:r>
                        <a:rPr lang="es-CL" sz="1100" b="1">
                          <a:solidFill>
                            <a:srgbClr val="767171"/>
                          </a:solidFill>
                          <a:effectLst/>
                          <a:highlight>
                            <a:srgbClr val="F9D3D2"/>
                          </a:highlight>
                          <a:latin typeface="Open Sans Light" pitchFamily="2" charset="0"/>
                          <a:ea typeface="Calibri" panose="020F0502020204030204" pitchFamily="34" charset="0"/>
                          <a:cs typeface="Arial" panose="020B0604020202020204" pitchFamily="34" charset="0"/>
                        </a:rPr>
                        <a:t>3.1.5 Ajusta el modelo de negocio de acuerdo con los resultados de la experimentación con el usuario/cliente.</a:t>
                      </a:r>
                      <a:endParaRPr lang="es-CL" sz="1000">
                        <a:solidFill>
                          <a:srgbClr val="666666"/>
                        </a:solidFill>
                        <a:effectLst/>
                        <a:highlight>
                          <a:srgbClr val="F9D3D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rgbClr val="F9D3D2"/>
                    </a:solidFill>
                  </a:tcPr>
                </a:tc>
                <a:tc>
                  <a:txBody>
                    <a:bodyPr/>
                    <a:lstStyle/>
                    <a:p>
                      <a:pPr algn="ctr">
                        <a:lnSpc>
                          <a:spcPct val="100000"/>
                        </a:lnSpc>
                        <a:spcAft>
                          <a:spcPts val="1200"/>
                        </a:spcAft>
                      </a:pPr>
                      <a:r>
                        <a:rPr lang="es-CL" sz="1100">
                          <a:solidFill>
                            <a:srgbClr val="000000"/>
                          </a:solidFill>
                          <a:effectLst/>
                          <a:highlight>
                            <a:srgbClr val="F2F2F2"/>
                          </a:highlight>
                          <a:latin typeface="+mj-lt"/>
                          <a:ea typeface="Calibri" panose="020F0502020204030204" pitchFamily="34" charset="0"/>
                          <a:cs typeface="Arial" panose="020B0604020202020204" pitchFamily="34" charset="0"/>
                        </a:rPr>
                        <a:t>3.1.5.1. Ajustes del Modelo de Negocio (BMC Versión 2)</a:t>
                      </a:r>
                      <a:endParaRPr lang="es-CL" sz="110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Los ajustes al modelo de negocio son completos y detallados, reflejando una revisión crítica y mejoras significativas, con énfasis en la propuesta de valor. Cada cambio está justificado con insights claros y una estrategia bien definida.</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Los ajustes al modelo de negocio son adecuados, con la mayoría de los cambios bien fundamentados y basados en el recurso 3.4. Algunos ajustes pueden no estar completamente justificados o carecer de claridad.</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Los ajustes al modelo de negocio son básicos, con algunos cambios identificados, pero sin una justificación sólida o estrategia clara basada en el recurso 3.4.</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p>
                      <a:pPr algn="ctr">
                        <a:lnSpc>
                          <a:spcPct val="100000"/>
                        </a:lnSpc>
                        <a:spcAft>
                          <a:spcPts val="1200"/>
                        </a:spcAft>
                      </a:pP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Los ajustes al modelo de negocio son insuficientes, con pocos o ningún cambio identificado, y sin justificación o estrategia basada en el recurso 3.4.</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p>
                      <a:pPr algn="ctr">
                        <a:lnSpc>
                          <a:spcPct val="100000"/>
                        </a:lnSpc>
                        <a:spcAft>
                          <a:spcPts val="1200"/>
                        </a:spcAft>
                      </a:pP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a:solidFill>
                            <a:srgbClr val="000000"/>
                          </a:solidFill>
                          <a:effectLst/>
                          <a:highlight>
                            <a:srgbClr val="F2F2F2"/>
                          </a:highlight>
                          <a:latin typeface="+mj-lt"/>
                          <a:ea typeface="Calibri" panose="020F0502020204030204" pitchFamily="34" charset="0"/>
                          <a:cs typeface="Arial" panose="020B0604020202020204" pitchFamily="34" charset="0"/>
                        </a:rPr>
                        <a:t>20%</a:t>
                      </a:r>
                      <a:endParaRPr lang="es-CL" sz="110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3513614099"/>
                  </a:ext>
                </a:extLst>
              </a:tr>
              <a:tr h="2137271">
                <a:tc>
                  <a:txBody>
                    <a:bodyPr/>
                    <a:lstStyle/>
                    <a:p>
                      <a:pPr algn="ctr">
                        <a:lnSpc>
                          <a:spcPct val="107000"/>
                        </a:lnSpc>
                        <a:spcAft>
                          <a:spcPts val="1200"/>
                        </a:spcAft>
                      </a:pPr>
                      <a:r>
                        <a:rPr lang="es-CL" sz="1100" b="1">
                          <a:solidFill>
                            <a:srgbClr val="767171"/>
                          </a:solidFill>
                          <a:effectLst/>
                          <a:highlight>
                            <a:srgbClr val="F9D3D2"/>
                          </a:highlight>
                          <a:latin typeface="Open Sans Light" pitchFamily="2" charset="0"/>
                          <a:ea typeface="Calibri" panose="020F0502020204030204" pitchFamily="34" charset="0"/>
                          <a:cs typeface="Arial" panose="020B0604020202020204" pitchFamily="34" charset="0"/>
                        </a:rPr>
                        <a:t>3.1.2 Selecciona métodos de experimentación con el usuario/cliente, a través del cuestionamiento de los componentes más críticos de su modelo de negocio preliminar.</a:t>
                      </a:r>
                      <a:endParaRPr lang="es-CL" sz="1000">
                        <a:solidFill>
                          <a:srgbClr val="666666"/>
                        </a:solidFill>
                        <a:effectLst/>
                        <a:highlight>
                          <a:srgbClr val="F9D3D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rgbClr val="F9D3D2"/>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3.1.2.1. Conclusiones del Proceso de Experimentación</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Las conclusiones son completas y detalladas, ofreciendo una síntesis clara y coherente del proceso de experimentación. Se justifica con precisión la factibilidad, deseabilidad y viabilidad del modelo de negocio, evidenciando un análisis exhaustivo y una comprensión profunda de los elementos que contribuirían al éxito del negocio.</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Las conclusiones son adecuadas, resumiendo el proceso de experimentación y justificando en términos generales la factibilidad, deseabilidad y viabilidad del modelo de negocio. Se identifican aspectos clave, pero la justificación puede carecer de profundidad o detalles específicos.</a:t>
                      </a:r>
                      <a:r>
                        <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rPr>
                        <a:t> </a:t>
                      </a: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Las conclusiones son básicas, con un resumen general del proceso de experimentación y una justificación superficial de la factibilidad, deseabilidad y viabilidad del modelo de negocio. Los aspectos clave son mencionados, pero sin un análisis detallado o justificación completa.</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0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Las conclusiones son insuficientes, con un resumen incompleto del proceso de experimentación y sin una justificación clara de la factibilidad, deseabilidad y viabilidad del modelo de negocio. Los aspectos clave no se abordan o se presentan de manera inadecuada.</a:t>
                      </a:r>
                      <a:r>
                        <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rPr>
                        <a:t> </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15%</a:t>
                      </a:r>
                      <a:endParaRPr lang="es-CL" sz="11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327737803"/>
                  </a:ext>
                </a:extLst>
              </a:tr>
            </a:tbl>
          </a:graphicData>
        </a:graphic>
      </p:graphicFrame>
    </p:spTree>
    <p:custDataLst>
      <p:tags r:id="rId1"/>
    </p:custDataLst>
    <p:extLst>
      <p:ext uri="{BB962C8B-B14F-4D97-AF65-F5344CB8AC3E}">
        <p14:creationId xmlns:p14="http://schemas.microsoft.com/office/powerpoint/2010/main" val="585869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CFACC8A6-FF9A-F609-54EE-9035FE63D1B6}"/>
              </a:ext>
            </a:extLst>
          </p:cNvPr>
          <p:cNvGraphicFramePr>
            <a:graphicFrameLocks noGrp="1"/>
          </p:cNvGraphicFramePr>
          <p:nvPr/>
        </p:nvGraphicFramePr>
        <p:xfrm>
          <a:off x="506066" y="1251596"/>
          <a:ext cx="11179867" cy="4569412"/>
        </p:xfrm>
        <a:graphic>
          <a:graphicData uri="http://schemas.openxmlformats.org/drawingml/2006/table">
            <a:tbl>
              <a:tblPr firstRow="1" firstCol="1" bandRow="1">
                <a:tableStyleId>{5C22544A-7EE6-4342-B048-85BDC9FD1C3A}</a:tableStyleId>
              </a:tblPr>
              <a:tblGrid>
                <a:gridCol w="1190387">
                  <a:extLst>
                    <a:ext uri="{9D8B030D-6E8A-4147-A177-3AD203B41FA5}">
                      <a16:colId xmlns:a16="http://schemas.microsoft.com/office/drawing/2014/main" val="2797979403"/>
                    </a:ext>
                  </a:extLst>
                </a:gridCol>
                <a:gridCol w="1046747">
                  <a:extLst>
                    <a:ext uri="{9D8B030D-6E8A-4147-A177-3AD203B41FA5}">
                      <a16:colId xmlns:a16="http://schemas.microsoft.com/office/drawing/2014/main" val="3936140940"/>
                    </a:ext>
                  </a:extLst>
                </a:gridCol>
                <a:gridCol w="1973179">
                  <a:extLst>
                    <a:ext uri="{9D8B030D-6E8A-4147-A177-3AD203B41FA5}">
                      <a16:colId xmlns:a16="http://schemas.microsoft.com/office/drawing/2014/main" val="552696881"/>
                    </a:ext>
                  </a:extLst>
                </a:gridCol>
                <a:gridCol w="1900989">
                  <a:extLst>
                    <a:ext uri="{9D8B030D-6E8A-4147-A177-3AD203B41FA5}">
                      <a16:colId xmlns:a16="http://schemas.microsoft.com/office/drawing/2014/main" val="3550320116"/>
                    </a:ext>
                  </a:extLst>
                </a:gridCol>
                <a:gridCol w="2009274">
                  <a:extLst>
                    <a:ext uri="{9D8B030D-6E8A-4147-A177-3AD203B41FA5}">
                      <a16:colId xmlns:a16="http://schemas.microsoft.com/office/drawing/2014/main" val="4289971027"/>
                    </a:ext>
                  </a:extLst>
                </a:gridCol>
                <a:gridCol w="2045369">
                  <a:extLst>
                    <a:ext uri="{9D8B030D-6E8A-4147-A177-3AD203B41FA5}">
                      <a16:colId xmlns:a16="http://schemas.microsoft.com/office/drawing/2014/main" val="2029958465"/>
                    </a:ext>
                  </a:extLst>
                </a:gridCol>
                <a:gridCol w="1013922">
                  <a:extLst>
                    <a:ext uri="{9D8B030D-6E8A-4147-A177-3AD203B41FA5}">
                      <a16:colId xmlns:a16="http://schemas.microsoft.com/office/drawing/2014/main" val="2920044084"/>
                    </a:ext>
                  </a:extLst>
                </a:gridCol>
              </a:tblGrid>
              <a:tr h="278597">
                <a:tc>
                  <a:txBody>
                    <a:bodyPr/>
                    <a:lstStyle/>
                    <a:p>
                      <a:pPr algn="ctr">
                        <a:lnSpc>
                          <a:spcPct val="107000"/>
                        </a:lnSpc>
                        <a:spcAft>
                          <a:spcPts val="1200"/>
                        </a:spcAft>
                      </a:pPr>
                      <a:r>
                        <a:rPr lang="es-CL" sz="1100" dirty="0">
                          <a:effectLst/>
                          <a:latin typeface="+mj-lt"/>
                        </a:rPr>
                        <a:t>CRITERIO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INDICADOR</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DESTACADO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HABILITADO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EN DESARROLLO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NO LOGRADO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marL="0" marR="0" lvl="0" indent="0" algn="ctr" defTabSz="914400" rtl="0" eaLnBrk="1" fontAlgn="auto" latinLnBrk="0" hangingPunct="1">
                        <a:lnSpc>
                          <a:spcPct val="107000"/>
                        </a:lnSpc>
                        <a:spcBef>
                          <a:spcPts val="0"/>
                        </a:spcBef>
                        <a:spcAft>
                          <a:spcPts val="1200"/>
                        </a:spcAft>
                        <a:buClrTx/>
                        <a:buSzTx/>
                        <a:buFontTx/>
                        <a:buNone/>
                        <a:tabLst/>
                        <a:defRPr/>
                      </a:pPr>
                      <a:r>
                        <a:rPr lang="es-CL" sz="1100" b="1" kern="1200" dirty="0">
                          <a:solidFill>
                            <a:schemeClr val="lt1"/>
                          </a:solidFill>
                          <a:effectLst/>
                          <a:latin typeface="+mj-lt"/>
                          <a:ea typeface="+mn-ea"/>
                          <a:cs typeface="+mn-cs"/>
                        </a:rPr>
                        <a:t>PONDERACIÓN</a:t>
                      </a:r>
                    </a:p>
                  </a:txBody>
                  <a:tcPr marL="7597" marR="7597" marT="0" marB="0" anchor="ctr">
                    <a:solidFill>
                      <a:srgbClr val="E1261E"/>
                    </a:solidFill>
                  </a:tcPr>
                </a:tc>
                <a:extLst>
                  <a:ext uri="{0D108BD9-81ED-4DB2-BD59-A6C34878D82A}">
                    <a16:rowId xmlns:a16="http://schemas.microsoft.com/office/drawing/2014/main" val="1726986193"/>
                  </a:ext>
                </a:extLst>
              </a:tr>
              <a:tr h="2741017">
                <a:tc>
                  <a:txBody>
                    <a:bodyPr/>
                    <a:lstStyle/>
                    <a:p>
                      <a:pPr algn="ctr">
                        <a:lnSpc>
                          <a:spcPct val="107000"/>
                        </a:lnSpc>
                        <a:spcAft>
                          <a:spcPts val="1200"/>
                        </a:spcAft>
                      </a:pPr>
                      <a:r>
                        <a:rPr lang="es-CL" sz="1100" b="1">
                          <a:solidFill>
                            <a:srgbClr val="767171"/>
                          </a:solidFill>
                          <a:effectLst/>
                          <a:highlight>
                            <a:srgbClr val="F9D3D2"/>
                          </a:highlight>
                          <a:latin typeface="Open Sans Light" pitchFamily="2" charset="0"/>
                          <a:ea typeface="Calibri" panose="020F0502020204030204" pitchFamily="34" charset="0"/>
                          <a:cs typeface="Arial" panose="020B0604020202020204" pitchFamily="34" charset="0"/>
                        </a:rPr>
                        <a:t>3.1.5 Ajusta el modelo de negocio de acuerdo con los resultados de la experimentación con el usuario/cliente.</a:t>
                      </a:r>
                      <a:endParaRPr lang="es-CL" sz="1000">
                        <a:solidFill>
                          <a:srgbClr val="666666"/>
                        </a:solidFill>
                        <a:effectLst/>
                        <a:highlight>
                          <a:srgbClr val="F9D3D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rgbClr val="F9D3D2"/>
                    </a:solidFill>
                  </a:tcPr>
                </a:tc>
                <a:tc>
                  <a:txBody>
                    <a:bodyPr/>
                    <a:lstStyle/>
                    <a:p>
                      <a:pPr algn="ctr">
                        <a:lnSpc>
                          <a:spcPct val="107000"/>
                        </a:lnSpc>
                        <a:spcAft>
                          <a:spcPts val="1200"/>
                        </a:spcAft>
                      </a:pPr>
                      <a:r>
                        <a:rPr lang="es-CL" sz="110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3.1.5.2. Comunicación Efectiva</a:t>
                      </a:r>
                      <a:endParaRPr lang="es-CL" sz="100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comunicación es muy coherente y asertiva, con un discurso atractivo que capta y mantiene el interés del público. Las ideas se presentan de manera lógica y fluida, con argumentos bien estructurados y respaldados. El mensaje es claro y persuasivo, demostrando una excelente capacidad para comunicar de manera efectiva.</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comunicación en varios momentos es coherente y asertiva, con un discurso atractivo en la mayoría de los casos. Las ideas se presentan de manera lógica y fluida, aunque algunos argumentos podrían estar mejor estructurados. El mensaje es claro y generalmente persuasivo, mostrando una buena capacidad para comunicar de manera efectiva.</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comunicación es básica y puede carecer de coherencia en algunos puntos. El discurso es atractivo en ciertos momentos, pero no logra mantener el interés del público de manera consistente. Las ideas se presentan de manera general, pero faltan detalles y la estructura puede ser confusa. El mensaje es claro en algunos aspectos, pero carece de persuasión.</a:t>
                      </a:r>
                      <a:endParaRPr lang="es-CL" sz="100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DengXian" panose="02010600030101010101" pitchFamily="2" charset="-122"/>
                          <a:cs typeface="Arial" panose="020B0604020202020204" pitchFamily="34" charset="0"/>
                        </a:rPr>
                        <a:t>La comunicación es confusa y carece de coherencia y asertividad. El discurso no es atractivo y no logra captar el interés del público. Las ideas se presentan de manera desorganizada y sin una estructura clara. El </a:t>
                      </a: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mensaje</a:t>
                      </a:r>
                      <a:r>
                        <a:rPr lang="es-CL" sz="1100" dirty="0">
                          <a:solidFill>
                            <a:srgbClr val="000000"/>
                          </a:solidFill>
                          <a:effectLst/>
                          <a:highlight>
                            <a:srgbClr val="F2F2F2"/>
                          </a:highlight>
                          <a:latin typeface="Open Sans Light" pitchFamily="2" charset="0"/>
                          <a:ea typeface="DengXian" panose="02010600030101010101" pitchFamily="2" charset="-122"/>
                          <a:cs typeface="Arial" panose="020B0604020202020204" pitchFamily="34" charset="0"/>
                        </a:rPr>
                        <a:t> es poco claro y no persuasivo, demostrando una capacidad limitada par</a:t>
                      </a: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a comunicar de manera efectiva.</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5%</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829894292"/>
                  </a:ext>
                </a:extLst>
              </a:tr>
              <a:tr h="1549798">
                <a:tc>
                  <a:txBody>
                    <a:bodyPr/>
                    <a:lstStyle/>
                    <a:p>
                      <a:pPr algn="ctr">
                        <a:lnSpc>
                          <a:spcPct val="107000"/>
                        </a:lnSpc>
                        <a:spcAft>
                          <a:spcPts val="1200"/>
                        </a:spcAft>
                      </a:pPr>
                      <a:r>
                        <a:rPr lang="es-CL" sz="1100" b="1" dirty="0">
                          <a:solidFill>
                            <a:srgbClr val="767171"/>
                          </a:solidFill>
                          <a:effectLst/>
                          <a:highlight>
                            <a:srgbClr val="F9D3D2"/>
                          </a:highlight>
                          <a:latin typeface="Open Sans Light" pitchFamily="2" charset="0"/>
                          <a:ea typeface="Calibri" panose="020F0502020204030204" pitchFamily="34" charset="0"/>
                          <a:cs typeface="Arial" panose="020B0604020202020204" pitchFamily="34" charset="0"/>
                        </a:rPr>
                        <a:t>3.1.4 Realiza la experimentación con el usuario/cliente, a través del uso del prototipo y/o instrumentos diseñados.</a:t>
                      </a:r>
                      <a:endParaRPr lang="es-CL" sz="1000" dirty="0">
                        <a:solidFill>
                          <a:srgbClr val="666666"/>
                        </a:solidFill>
                        <a:effectLst/>
                        <a:highlight>
                          <a:srgbClr val="F9D3D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rgbClr val="F9D3D2"/>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3.1.4.1. Evidencias del Proceso</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Se presentan evidencias claras y detalladas del proceso de experimentación, incluyendo documentación, fotos, videos y otros materiales que respaldan los resultados obtenidos.</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Se presentan algunas evidencias del proceso de experimentación, aunque pueden faltar detalles o variedad en los materiales presentados.</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Las evidencias del proceso de experimentación son limitadas y carecen de detalles significativos.</a:t>
                      </a:r>
                      <a:r>
                        <a:rPr lang="es-CL" sz="1100" b="1"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 </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No se presentan evidencias claras del proceso de experimentación, o las presentadas son insuficientes y poco relevantes.</a:t>
                      </a:r>
                      <a:r>
                        <a:rPr lang="es-CL" sz="1100" b="1"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 </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10%</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extLst>
                  <a:ext uri="{0D108BD9-81ED-4DB2-BD59-A6C34878D82A}">
                    <a16:rowId xmlns:a16="http://schemas.microsoft.com/office/drawing/2014/main" val="4006267985"/>
                  </a:ext>
                </a:extLst>
              </a:tr>
            </a:tbl>
          </a:graphicData>
        </a:graphic>
      </p:graphicFrame>
    </p:spTree>
    <p:custDataLst>
      <p:tags r:id="rId1"/>
    </p:custDataLst>
    <p:extLst>
      <p:ext uri="{BB962C8B-B14F-4D97-AF65-F5344CB8AC3E}">
        <p14:creationId xmlns:p14="http://schemas.microsoft.com/office/powerpoint/2010/main" val="446547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509C32DE-3BE0-2801-A5C0-A6C28A0BD9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9863" y="282863"/>
            <a:ext cx="6292273" cy="6292273"/>
          </a:xfrm>
          <a:prstGeom prst="rect">
            <a:avLst/>
          </a:prstGeom>
        </p:spPr>
      </p:pic>
    </p:spTree>
    <p:custDataLst>
      <p:tags r:id="rId1"/>
    </p:custDataLst>
    <p:extLst>
      <p:ext uri="{BB962C8B-B14F-4D97-AF65-F5344CB8AC3E}">
        <p14:creationId xmlns:p14="http://schemas.microsoft.com/office/powerpoint/2010/main" val="336374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15" descr="Dibujo de ingeniería&#10;&#10;Descripción generada automáticamente">
            <a:extLst>
              <a:ext uri="{FF2B5EF4-FFF2-40B4-BE49-F238E27FC236}">
                <a16:creationId xmlns:a16="http://schemas.microsoft.com/office/drawing/2014/main" id="{914D6E7B-A88B-FA5F-3D11-4E05DE87F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3" name="Conector recto 2">
            <a:extLst>
              <a:ext uri="{FF2B5EF4-FFF2-40B4-BE49-F238E27FC236}">
                <a16:creationId xmlns:a16="http://schemas.microsoft.com/office/drawing/2014/main" id="{92D0F1E1-AF25-4814-BB6F-204166555A3B}"/>
              </a:ext>
            </a:extLst>
          </p:cNvPr>
          <p:cNvCxnSpPr/>
          <p:nvPr/>
        </p:nvCxnSpPr>
        <p:spPr>
          <a:xfrm>
            <a:off x="6276109" y="1505435"/>
            <a:ext cx="0" cy="379614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38E3D49A-7E02-484F-9F03-55C5E6A11822}"/>
              </a:ext>
            </a:extLst>
          </p:cNvPr>
          <p:cNvSpPr txBox="1"/>
          <p:nvPr/>
        </p:nvSpPr>
        <p:spPr>
          <a:xfrm>
            <a:off x="6733923" y="2656928"/>
            <a:ext cx="4649420" cy="3046988"/>
          </a:xfrm>
          <a:prstGeom prst="rect">
            <a:avLst/>
          </a:prstGeom>
          <a:noFill/>
        </p:spPr>
        <p:txBody>
          <a:bodyPr wrap="square">
            <a:spAutoFit/>
          </a:bodyPr>
          <a:lstStyle/>
          <a:p>
            <a:r>
              <a:rPr lang="es-CL" sz="2400" b="1" dirty="0">
                <a:solidFill>
                  <a:schemeClr val="bg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¡Felicidades, has finalizado el recurso!</a:t>
            </a:r>
          </a:p>
          <a:p>
            <a:r>
              <a:rPr lang="es-CL" dirty="0">
                <a:solidFill>
                  <a:schemeClr val="bg2">
                    <a:lumMod val="50000"/>
                  </a:schemeClr>
                </a:solidFill>
                <a:latin typeface="+mj-lt"/>
              </a:rPr>
              <a:t>Te sugerimos continuar revisando en el aula los demás recursos y actividades de la asignatura. </a:t>
            </a:r>
          </a:p>
          <a:p>
            <a:endParaRPr lang="es-CL" b="1" dirty="0">
              <a:solidFill>
                <a:schemeClr val="bg2">
                  <a:lumMod val="50000"/>
                </a:schemeClr>
              </a:solidFill>
              <a:latin typeface="Myriad Pro" panose="020B0503030403020204" pitchFamily="34" charset="0"/>
            </a:endParaRPr>
          </a:p>
          <a:p>
            <a:endParaRPr lang="es-CL" b="1" dirty="0">
              <a:solidFill>
                <a:schemeClr val="bg2">
                  <a:lumMod val="50000"/>
                </a:schemeClr>
              </a:solidFill>
              <a:latin typeface="Myriad Pro" panose="020B0503030403020204" pitchFamily="34" charset="0"/>
            </a:endParaRPr>
          </a:p>
          <a:p>
            <a:r>
              <a:rPr lang="es-CL" b="1" dirty="0">
                <a:solidFill>
                  <a:schemeClr val="bg2">
                    <a:lumMod val="50000"/>
                  </a:schemeClr>
                </a:solidFill>
              </a:rPr>
              <a:t>¿Qué hacer en caso de dudas? </a:t>
            </a:r>
          </a:p>
          <a:p>
            <a:r>
              <a:rPr lang="es-CL" sz="1800" dirty="0">
                <a:solidFill>
                  <a:schemeClr val="bg2">
                    <a:lumMod val="50000"/>
                  </a:schemeClr>
                </a:solidFill>
                <a:latin typeface="+mj-lt"/>
              </a:rPr>
              <a:t>Contacta a tu docente a través del correo u otro de los medios disponibles en el aula. </a:t>
            </a:r>
          </a:p>
        </p:txBody>
      </p:sp>
      <p:pic>
        <p:nvPicPr>
          <p:cNvPr id="6" name="Gráfico 5">
            <a:extLst>
              <a:ext uri="{FF2B5EF4-FFF2-40B4-BE49-F238E27FC236}">
                <a16:creationId xmlns:a16="http://schemas.microsoft.com/office/drawing/2014/main" id="{10408756-BE81-4C77-A801-0A788C2EA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6424" y="1021187"/>
            <a:ext cx="1851647" cy="1306377"/>
          </a:xfrm>
          <a:prstGeom prst="rect">
            <a:avLst/>
          </a:prstGeom>
        </p:spPr>
      </p:pic>
    </p:spTree>
    <p:custDataLst>
      <p:tags r:id="rId1"/>
    </p:custDataLst>
    <p:extLst>
      <p:ext uri="{BB962C8B-B14F-4D97-AF65-F5344CB8AC3E}">
        <p14:creationId xmlns:p14="http://schemas.microsoft.com/office/powerpoint/2010/main" val="3533166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30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736147"/>
            <a:ext cx="9167437" cy="1938992"/>
          </a:xfrm>
          <a:prstGeom prst="rect">
            <a:avLst/>
          </a:prstGeom>
          <a:noFill/>
        </p:spPr>
        <p:txBody>
          <a:bodyPr wrap="square" lIns="91440" tIns="45720" rIns="91440" bIns="45720" anchor="t">
            <a:spAutoFit/>
          </a:bodyPr>
          <a:lstStyle/>
          <a:p>
            <a:r>
              <a:rPr lang="es-ES" sz="4800" kern="1400" spc="-50" dirty="0">
                <a:solidFill>
                  <a:srgbClr val="666666"/>
                </a:solidFill>
                <a:effectLst/>
                <a:latin typeface="Open Sans Extrabold" panose="020B0906030804020204" pitchFamily="34" charset="0"/>
                <a:ea typeface="Times New Roman" panose="02020603050405020304" pitchFamily="18" charset="0"/>
                <a:cs typeface="Times New Roman" panose="02020603050405020304" pitchFamily="18" charset="0"/>
              </a:rPr>
              <a:t>Actividad 10: </a:t>
            </a:r>
          </a:p>
          <a:p>
            <a:r>
              <a:rPr lang="es-ES" sz="3600" b="1" spc="75" dirty="0">
                <a:solidFill>
                  <a:srgbClr val="5A5A5A"/>
                </a:solidFill>
                <a:effectLst/>
                <a:latin typeface="Open Sans"/>
                <a:ea typeface="Open Sans"/>
                <a:cs typeface="Open Sans"/>
              </a:rPr>
              <a:t>Evaluación sumativa 3 – Entrega y presentación </a:t>
            </a:r>
          </a:p>
        </p:txBody>
      </p:sp>
    </p:spTree>
    <p:custDataLst>
      <p:tags r:id="rId1"/>
    </p:custDataLst>
    <p:extLst>
      <p:ext uri="{BB962C8B-B14F-4D97-AF65-F5344CB8AC3E}">
        <p14:creationId xmlns:p14="http://schemas.microsoft.com/office/powerpoint/2010/main" val="414175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634C413-01E2-1373-5F32-126E9DAFA55D}"/>
              </a:ext>
            </a:extLst>
          </p:cNvPr>
          <p:cNvSpPr txBox="1"/>
          <p:nvPr/>
        </p:nvSpPr>
        <p:spPr>
          <a:xfrm>
            <a:off x="875261" y="717873"/>
            <a:ext cx="8654971" cy="630942"/>
          </a:xfrm>
          <a:prstGeom prst="rect">
            <a:avLst/>
          </a:prstGeom>
          <a:noFill/>
        </p:spPr>
        <p:txBody>
          <a:bodyPr wrap="square" rtlCol="0">
            <a:spAutoFit/>
          </a:bodyPr>
          <a:lstStyle/>
          <a:p>
            <a:pPr>
              <a:lnSpc>
                <a:spcPts val="4200"/>
              </a:lnSpc>
            </a:pPr>
            <a:r>
              <a:rPr lang="es-ES" sz="3600" b="1" spc="-100" dirty="0">
                <a:solidFill>
                  <a:srgbClr val="4C4C4B"/>
                </a:solidFill>
              </a:rPr>
              <a:t>Aprendizaje esperado</a:t>
            </a:r>
          </a:p>
        </p:txBody>
      </p:sp>
      <p:sp>
        <p:nvSpPr>
          <p:cNvPr id="7" name="Rectángulo: esquinas redondeadas 6">
            <a:extLst>
              <a:ext uri="{FF2B5EF4-FFF2-40B4-BE49-F238E27FC236}">
                <a16:creationId xmlns:a16="http://schemas.microsoft.com/office/drawing/2014/main" id="{3297350F-7150-CF0B-9F75-793E1CA5CEBC}"/>
              </a:ext>
            </a:extLst>
          </p:cNvPr>
          <p:cNvSpPr/>
          <p:nvPr/>
        </p:nvSpPr>
        <p:spPr>
          <a:xfrm>
            <a:off x="916487" y="1441179"/>
            <a:ext cx="9997698" cy="951291"/>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latin typeface="+mj-lt"/>
              </a:rPr>
              <a:t>En esta actividad, realizarán la presentación que da cuenta del proceso desarrollado a lo largo de la unidad. </a:t>
            </a:r>
          </a:p>
        </p:txBody>
      </p:sp>
      <p:sp>
        <p:nvSpPr>
          <p:cNvPr id="3" name="CuadroTexto 2">
            <a:extLst>
              <a:ext uri="{FF2B5EF4-FFF2-40B4-BE49-F238E27FC236}">
                <a16:creationId xmlns:a16="http://schemas.microsoft.com/office/drawing/2014/main" id="{F7611A3D-8185-7609-27B7-7258A2BE2847}"/>
              </a:ext>
            </a:extLst>
          </p:cNvPr>
          <p:cNvSpPr txBox="1"/>
          <p:nvPr/>
        </p:nvSpPr>
        <p:spPr>
          <a:xfrm>
            <a:off x="875261" y="2686545"/>
            <a:ext cx="7002647" cy="2862322"/>
          </a:xfrm>
          <a:prstGeom prst="rect">
            <a:avLst/>
          </a:prstGeom>
          <a:noFill/>
        </p:spPr>
        <p:txBody>
          <a:bodyPr wrap="square">
            <a:spAutoFit/>
          </a:bodyPr>
          <a:lstStyle/>
          <a:p>
            <a:pPr marL="285750" indent="-285750" algn="just">
              <a:buFont typeface="Arial" panose="020B0604020202020204" pitchFamily="34" charset="0"/>
              <a:buChar char="•"/>
            </a:pPr>
            <a:r>
              <a:rPr lang="es-ES" dirty="0">
                <a:solidFill>
                  <a:schemeClr val="bg2">
                    <a:lumMod val="50000"/>
                  </a:schemeClr>
                </a:solidFill>
                <a:latin typeface="+mj-lt"/>
                <a:ea typeface="Open Sans" pitchFamily="2" charset="0"/>
                <a:cs typeface="Open Sans" pitchFamily="2" charset="0"/>
              </a:rPr>
              <a:t>En estas semanas, mientras preparan su presentación, tiene la oportunidad, de resolver inquietudes con su docente y orientar su trabajo.</a:t>
            </a:r>
          </a:p>
          <a:p>
            <a:pPr marL="285750" indent="-285750" algn="just">
              <a:buFont typeface="Arial" panose="020B0604020202020204" pitchFamily="34" charset="0"/>
              <a:buChar char="•"/>
            </a:pPr>
            <a:endParaRPr lang="es-ES" dirty="0">
              <a:solidFill>
                <a:schemeClr val="bg2">
                  <a:lumMod val="50000"/>
                </a:schemeClr>
              </a:solidFill>
              <a:latin typeface="+mj-lt"/>
              <a:ea typeface="Open Sans" pitchFamily="2" charset="0"/>
              <a:cs typeface="Open Sans" pitchFamily="2" charset="0"/>
            </a:endParaRPr>
          </a:p>
          <a:p>
            <a:pPr marL="285750" indent="-285750" algn="just">
              <a:buFont typeface="Arial" panose="020B0604020202020204" pitchFamily="34" charset="0"/>
              <a:buChar char="•"/>
            </a:pPr>
            <a:r>
              <a:rPr lang="es-ES" dirty="0">
                <a:solidFill>
                  <a:schemeClr val="bg2">
                    <a:lumMod val="50000"/>
                  </a:schemeClr>
                </a:solidFill>
                <a:latin typeface="+mj-lt"/>
                <a:ea typeface="Open Sans" pitchFamily="2" charset="0"/>
                <a:cs typeface="Open Sans" pitchFamily="2" charset="0"/>
              </a:rPr>
              <a:t>Consulten con el/ella, cómo se organizarán las presentaciones durante la última semana de curso.</a:t>
            </a:r>
          </a:p>
          <a:p>
            <a:pPr marL="285750" indent="-285750" algn="just">
              <a:buFont typeface="Arial" panose="020B0604020202020204" pitchFamily="34" charset="0"/>
              <a:buChar char="•"/>
            </a:pPr>
            <a:endParaRPr lang="es-ES" dirty="0">
              <a:solidFill>
                <a:schemeClr val="bg2">
                  <a:lumMod val="50000"/>
                </a:schemeClr>
              </a:solidFill>
              <a:latin typeface="+mj-lt"/>
              <a:ea typeface="Open Sans" pitchFamily="2" charset="0"/>
              <a:cs typeface="Open Sans" pitchFamily="2" charset="0"/>
            </a:endParaRPr>
          </a:p>
          <a:p>
            <a:pPr marL="285750" indent="-285750" algn="just">
              <a:buFont typeface="Arial" panose="020B0604020202020204" pitchFamily="34" charset="0"/>
              <a:buChar char="•"/>
            </a:pPr>
            <a:r>
              <a:rPr lang="es-ES" dirty="0">
                <a:solidFill>
                  <a:schemeClr val="bg2">
                    <a:lumMod val="50000"/>
                  </a:schemeClr>
                </a:solidFill>
                <a:latin typeface="+mj-lt"/>
                <a:ea typeface="Open Sans" pitchFamily="2" charset="0"/>
                <a:cs typeface="Open Sans" pitchFamily="2" charset="0"/>
              </a:rPr>
              <a:t>Recuerden que, junto con la presentación, deberán subir a su aula virtual, el informe que recopila este proceso. Para ello, deberán utilizar el archivo recurso 3.5 Evaluación sumativa 3. </a:t>
            </a:r>
          </a:p>
        </p:txBody>
      </p:sp>
      <p:pic>
        <p:nvPicPr>
          <p:cNvPr id="18" name="Imagen 17" descr="Una caricatura de una persona&#10;&#10;Descripción generada automáticamente con confianza media">
            <a:extLst>
              <a:ext uri="{FF2B5EF4-FFF2-40B4-BE49-F238E27FC236}">
                <a16:creationId xmlns:a16="http://schemas.microsoft.com/office/drawing/2014/main" id="{EC505700-D74C-783C-8C4A-8FF8E9CBFD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58" y="2895561"/>
            <a:ext cx="3127781" cy="3127781"/>
          </a:xfrm>
          <a:prstGeom prst="rect">
            <a:avLst/>
          </a:prstGeom>
        </p:spPr>
      </p:pic>
    </p:spTree>
    <p:custDataLst>
      <p:tags r:id="rId1"/>
    </p:custDataLst>
    <p:extLst>
      <p:ext uri="{BB962C8B-B14F-4D97-AF65-F5344CB8AC3E}">
        <p14:creationId xmlns:p14="http://schemas.microsoft.com/office/powerpoint/2010/main" val="76579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Imagen 15" descr="Dibujo de ingeniería&#10;&#10;Descripción generada automáticamente">
            <a:extLst>
              <a:ext uri="{FF2B5EF4-FFF2-40B4-BE49-F238E27FC236}">
                <a16:creationId xmlns:a16="http://schemas.microsoft.com/office/drawing/2014/main" id="{914D6E7B-A88B-FA5F-3D11-4E05DE87F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3" name="Conector recto 2">
            <a:extLst>
              <a:ext uri="{FF2B5EF4-FFF2-40B4-BE49-F238E27FC236}">
                <a16:creationId xmlns:a16="http://schemas.microsoft.com/office/drawing/2014/main" id="{92D0F1E1-AF25-4814-BB6F-204166555A3B}"/>
              </a:ext>
            </a:extLst>
          </p:cNvPr>
          <p:cNvCxnSpPr/>
          <p:nvPr/>
        </p:nvCxnSpPr>
        <p:spPr>
          <a:xfrm>
            <a:off x="6276109" y="1505435"/>
            <a:ext cx="0" cy="3796145"/>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38E3D49A-7E02-484F-9F03-55C5E6A11822}"/>
              </a:ext>
            </a:extLst>
          </p:cNvPr>
          <p:cNvSpPr txBox="1"/>
          <p:nvPr/>
        </p:nvSpPr>
        <p:spPr>
          <a:xfrm>
            <a:off x="6733923" y="2656928"/>
            <a:ext cx="4649420" cy="3046988"/>
          </a:xfrm>
          <a:prstGeom prst="rect">
            <a:avLst/>
          </a:prstGeom>
          <a:noFill/>
        </p:spPr>
        <p:txBody>
          <a:bodyPr wrap="square">
            <a:spAutoFit/>
          </a:bodyPr>
          <a:lstStyle/>
          <a:p>
            <a:r>
              <a:rPr lang="es-CL" sz="2400" b="1" dirty="0">
                <a:solidFill>
                  <a:schemeClr val="bg2">
                    <a:lumMod val="5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¡Felicidades, has finalizado el recurso!</a:t>
            </a:r>
          </a:p>
          <a:p>
            <a:r>
              <a:rPr lang="es-CL" dirty="0">
                <a:solidFill>
                  <a:schemeClr val="bg2">
                    <a:lumMod val="50000"/>
                  </a:schemeClr>
                </a:solidFill>
                <a:latin typeface="+mj-lt"/>
              </a:rPr>
              <a:t>Te sugerimos continuar revisando en el aula los demás recursos y actividades de la asignatura. </a:t>
            </a:r>
          </a:p>
          <a:p>
            <a:endParaRPr lang="es-CL" b="1" dirty="0">
              <a:solidFill>
                <a:schemeClr val="bg2">
                  <a:lumMod val="50000"/>
                </a:schemeClr>
              </a:solidFill>
              <a:latin typeface="Myriad Pro" panose="020B0503030403020204" pitchFamily="34" charset="0"/>
            </a:endParaRPr>
          </a:p>
          <a:p>
            <a:endParaRPr lang="es-CL" b="1" dirty="0">
              <a:solidFill>
                <a:schemeClr val="bg2">
                  <a:lumMod val="50000"/>
                </a:schemeClr>
              </a:solidFill>
              <a:latin typeface="Myriad Pro" panose="020B0503030403020204" pitchFamily="34" charset="0"/>
            </a:endParaRPr>
          </a:p>
          <a:p>
            <a:r>
              <a:rPr lang="es-CL" b="1" dirty="0">
                <a:solidFill>
                  <a:schemeClr val="bg2">
                    <a:lumMod val="50000"/>
                  </a:schemeClr>
                </a:solidFill>
              </a:rPr>
              <a:t>¿Qué hacer en caso de dudas? </a:t>
            </a:r>
          </a:p>
          <a:p>
            <a:r>
              <a:rPr lang="es-CL" sz="1800" dirty="0">
                <a:solidFill>
                  <a:schemeClr val="bg2">
                    <a:lumMod val="50000"/>
                  </a:schemeClr>
                </a:solidFill>
                <a:latin typeface="+mj-lt"/>
              </a:rPr>
              <a:t>Contacta a tu docente a través del correo u otro de los medios disponibles en el aula. </a:t>
            </a:r>
          </a:p>
        </p:txBody>
      </p:sp>
      <p:pic>
        <p:nvPicPr>
          <p:cNvPr id="6" name="Gráfico 5">
            <a:extLst>
              <a:ext uri="{FF2B5EF4-FFF2-40B4-BE49-F238E27FC236}">
                <a16:creationId xmlns:a16="http://schemas.microsoft.com/office/drawing/2014/main" id="{10408756-BE81-4C77-A801-0A788C2EA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52534" y="916281"/>
            <a:ext cx="1940485" cy="1369054"/>
          </a:xfrm>
          <a:prstGeom prst="rect">
            <a:avLst/>
          </a:prstGeom>
        </p:spPr>
      </p:pic>
    </p:spTree>
    <p:custDataLst>
      <p:tags r:id="rId1"/>
    </p:custDataLst>
    <p:extLst>
      <p:ext uri="{BB962C8B-B14F-4D97-AF65-F5344CB8AC3E}">
        <p14:creationId xmlns:p14="http://schemas.microsoft.com/office/powerpoint/2010/main" val="850377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33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736147"/>
            <a:ext cx="9167437" cy="2400657"/>
          </a:xfrm>
          <a:prstGeom prst="rect">
            <a:avLst/>
          </a:prstGeom>
          <a:noFill/>
        </p:spPr>
        <p:txBody>
          <a:bodyPr wrap="square" lIns="91440" tIns="45720" rIns="91440" bIns="45720" anchor="t">
            <a:spAutoFit/>
          </a:bodyPr>
          <a:lstStyle/>
          <a:p>
            <a:r>
              <a:rPr lang="es-ES" sz="4800" kern="1400" spc="-50" dirty="0">
                <a:solidFill>
                  <a:srgbClr val="666666"/>
                </a:solidFill>
                <a:effectLst/>
                <a:latin typeface="Open Sans Extrabold"/>
                <a:ea typeface="Times New Roman" panose="02020603050405020304" pitchFamily="18" charset="0"/>
                <a:cs typeface="Times New Roman"/>
              </a:rPr>
              <a:t>Actividad 8: </a:t>
            </a:r>
            <a:r>
              <a:rPr lang="es-ES" sz="4800" kern="1400" spc="-50" dirty="0">
                <a:solidFill>
                  <a:srgbClr val="666666"/>
                </a:solidFill>
                <a:latin typeface="Open Sans Extrabold"/>
                <a:ea typeface="Times New Roman" panose="02020603050405020304" pitchFamily="18" charset="0"/>
                <a:cs typeface="Times New Roman"/>
              </a:rPr>
              <a:t>          </a:t>
            </a:r>
            <a:endParaRPr lang="es-ES" sz="3000" kern="1400" spc="-50" dirty="0">
              <a:solidFill>
                <a:srgbClr val="4C4C4C"/>
              </a:solidFill>
              <a:effectLst/>
              <a:latin typeface="Times New Roman"/>
              <a:ea typeface="Open Sans Light"/>
              <a:cs typeface="Open Sans Light"/>
            </a:endParaRPr>
          </a:p>
          <a:p>
            <a:r>
              <a:rPr lang="es-ES" sz="3600" b="1" spc="75" dirty="0">
                <a:solidFill>
                  <a:srgbClr val="5A5A5A"/>
                </a:solidFill>
                <a:effectLst/>
                <a:latin typeface="Open Sans"/>
                <a:ea typeface="Open Sans"/>
                <a:cs typeface="Open Sans"/>
              </a:rPr>
              <a:t>Desarrollo del Modelo de Negocio, versión 2</a:t>
            </a:r>
            <a:br>
              <a:rPr lang="es-ES" sz="3600" b="1" spc="75" dirty="0">
                <a:solidFill>
                  <a:srgbClr val="5A5A5A"/>
                </a:solidFill>
                <a:latin typeface="Open Sans"/>
                <a:ea typeface="Open Sans"/>
                <a:cs typeface="Open Sans"/>
              </a:rPr>
            </a:br>
            <a:r>
              <a:rPr lang="es-ES" sz="3000" spc="75" dirty="0">
                <a:solidFill>
                  <a:srgbClr val="4C4C4C"/>
                </a:solidFill>
                <a:latin typeface="Open Sans Light"/>
                <a:ea typeface="Open Sans Light"/>
                <a:cs typeface="Open Sans Light"/>
              </a:rPr>
              <a:t>Tiempo: 90 min.</a:t>
            </a:r>
            <a:endParaRPr lang="es-ES" sz="3600" b="1" spc="75" dirty="0">
              <a:solidFill>
                <a:srgbClr val="5A5A5A"/>
              </a:solidFill>
              <a:effectLst/>
              <a:latin typeface="Open Sans"/>
              <a:ea typeface="Open Sans"/>
              <a:cs typeface="Open Sans"/>
            </a:endParaRPr>
          </a:p>
        </p:txBody>
      </p:sp>
    </p:spTree>
    <p:custDataLst>
      <p:tags r:id="rId1"/>
    </p:custDataLst>
    <p:extLst>
      <p:ext uri="{BB962C8B-B14F-4D97-AF65-F5344CB8AC3E}">
        <p14:creationId xmlns:p14="http://schemas.microsoft.com/office/powerpoint/2010/main" val="3502183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468862" y="702303"/>
            <a:ext cx="7961906" cy="630942"/>
          </a:xfrm>
          <a:prstGeom prst="rect">
            <a:avLst/>
          </a:prstGeom>
          <a:noFill/>
        </p:spPr>
        <p:txBody>
          <a:bodyPr wrap="square" rtlCol="0">
            <a:spAutoFit/>
          </a:bodyPr>
          <a:lstStyle/>
          <a:p>
            <a:pPr>
              <a:lnSpc>
                <a:spcPts val="4200"/>
              </a:lnSpc>
            </a:pPr>
            <a:r>
              <a:rPr lang="es-ES" sz="3600" b="1" spc="-100" dirty="0">
                <a:solidFill>
                  <a:srgbClr val="4C4C4B"/>
                </a:solidFill>
              </a:rPr>
              <a:t>Aprendizaje esperado</a:t>
            </a:r>
            <a:endParaRPr lang="es-CL" sz="3600" b="1" spc="-100" dirty="0">
              <a:solidFill>
                <a:srgbClr val="4C4C4B"/>
              </a:solidFill>
            </a:endParaRPr>
          </a:p>
        </p:txBody>
      </p:sp>
      <p:sp>
        <p:nvSpPr>
          <p:cNvPr id="5" name="CuadroTexto 4">
            <a:extLst>
              <a:ext uri="{FF2B5EF4-FFF2-40B4-BE49-F238E27FC236}">
                <a16:creationId xmlns:a16="http://schemas.microsoft.com/office/drawing/2014/main" id="{7DC3E34C-0A80-C12C-6AAF-92E1DFFBFA2B}"/>
              </a:ext>
            </a:extLst>
          </p:cNvPr>
          <p:cNvSpPr txBox="1"/>
          <p:nvPr/>
        </p:nvSpPr>
        <p:spPr>
          <a:xfrm>
            <a:off x="478371" y="3288916"/>
            <a:ext cx="7211164" cy="2585323"/>
          </a:xfrm>
          <a:prstGeom prst="rect">
            <a:avLst/>
          </a:prstGeom>
          <a:noFill/>
        </p:spPr>
        <p:txBody>
          <a:bodyPr wrap="square">
            <a:spAutoFit/>
          </a:bodyPr>
          <a:lstStyle/>
          <a:p>
            <a:pPr marL="285750" indent="-285750" algn="just">
              <a:buFont typeface="Arial" panose="020B0604020202020204" pitchFamily="34" charset="0"/>
              <a:buChar char="•"/>
            </a:pPr>
            <a:r>
              <a:rPr lang="es-ES" dirty="0">
                <a:solidFill>
                  <a:schemeClr val="bg2">
                    <a:lumMod val="50000"/>
                  </a:schemeClr>
                </a:solidFill>
                <a:latin typeface="+mj-lt"/>
              </a:rPr>
              <a:t>En esta oportunidad tomando en cuenta el feedback y los resultados obtenidos en los últimos pasos de su test </a:t>
            </a:r>
            <a:r>
              <a:rPr lang="es-ES" dirty="0" err="1">
                <a:solidFill>
                  <a:schemeClr val="bg2">
                    <a:lumMod val="50000"/>
                  </a:schemeClr>
                </a:solidFill>
                <a:latin typeface="+mj-lt"/>
              </a:rPr>
              <a:t>card</a:t>
            </a:r>
            <a:r>
              <a:rPr lang="es-ES" dirty="0">
                <a:solidFill>
                  <a:schemeClr val="bg2">
                    <a:lumMod val="50000"/>
                  </a:schemeClr>
                </a:solidFill>
                <a:latin typeface="+mj-lt"/>
              </a:rPr>
              <a:t>, deberán aplicar los ajustes a su modelo y completar la segunda versión de su BMC. </a:t>
            </a:r>
          </a:p>
          <a:p>
            <a:pPr marL="285750" indent="-285750" algn="just">
              <a:buFont typeface="Arial" panose="020B0604020202020204" pitchFamily="34" charset="0"/>
              <a:buChar char="•"/>
            </a:pPr>
            <a:endParaRPr lang="es-ES" dirty="0">
              <a:solidFill>
                <a:schemeClr val="bg2">
                  <a:lumMod val="50000"/>
                </a:schemeClr>
              </a:solidFill>
              <a:latin typeface="+mj-lt"/>
            </a:endParaRPr>
          </a:p>
          <a:p>
            <a:pPr marL="285750" indent="-285750" algn="just">
              <a:buFont typeface="Arial" panose="020B0604020202020204" pitchFamily="34" charset="0"/>
              <a:buChar char="•"/>
            </a:pPr>
            <a:r>
              <a:rPr lang="es-ES" dirty="0">
                <a:solidFill>
                  <a:schemeClr val="bg2">
                    <a:lumMod val="50000"/>
                  </a:schemeClr>
                </a:solidFill>
                <a:latin typeface="+mj-lt"/>
              </a:rPr>
              <a:t>Utilizando la plantilla o recurso 3.4, deberán explicar cuáles son los ajustes realizados a cada bloque, las razones de los cambios y justificar, según los resultados obtenidos, la factibilidad, deseabilidad y viabilidad de su modelo de negocio.</a:t>
            </a:r>
          </a:p>
        </p:txBody>
      </p:sp>
      <p:sp>
        <p:nvSpPr>
          <p:cNvPr id="11" name="Rectángulo: esquinas redondeadas 10">
            <a:extLst>
              <a:ext uri="{FF2B5EF4-FFF2-40B4-BE49-F238E27FC236}">
                <a16:creationId xmlns:a16="http://schemas.microsoft.com/office/drawing/2014/main" id="{928FB8CC-959C-E7E1-EE7A-39ABFAFD6C55}"/>
              </a:ext>
            </a:extLst>
          </p:cNvPr>
          <p:cNvSpPr/>
          <p:nvPr/>
        </p:nvSpPr>
        <p:spPr>
          <a:xfrm>
            <a:off x="468862" y="1333245"/>
            <a:ext cx="10836174" cy="972063"/>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latin typeface="+mj-lt"/>
              </a:rPr>
              <a:t>Organizados en equipos, deberán ajustar su modelo de negocio, construyendo una segunda versión de su BMC.</a:t>
            </a:r>
          </a:p>
        </p:txBody>
      </p:sp>
      <p:pic>
        <p:nvPicPr>
          <p:cNvPr id="8" name="Imagen 7" descr="Una caricatura de una persona&#10;&#10;Descripción generada automáticamente con confianza media">
            <a:extLst>
              <a:ext uri="{FF2B5EF4-FFF2-40B4-BE49-F238E27FC236}">
                <a16:creationId xmlns:a16="http://schemas.microsoft.com/office/drawing/2014/main" id="{81460DDD-6C29-FE87-F204-DBBE1DF4EA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9535" y="2305308"/>
            <a:ext cx="4213665" cy="4213665"/>
          </a:xfrm>
          <a:prstGeom prst="rect">
            <a:avLst/>
          </a:prstGeom>
        </p:spPr>
      </p:pic>
      <p:sp>
        <p:nvSpPr>
          <p:cNvPr id="9" name="Rectángulo: esquinas redondeadas 8">
            <a:extLst>
              <a:ext uri="{FF2B5EF4-FFF2-40B4-BE49-F238E27FC236}">
                <a16:creationId xmlns:a16="http://schemas.microsoft.com/office/drawing/2014/main" id="{94D38550-BE9D-E31E-5B79-794267BE6CE7}"/>
              </a:ext>
            </a:extLst>
          </p:cNvPr>
          <p:cNvSpPr/>
          <p:nvPr/>
        </p:nvSpPr>
        <p:spPr>
          <a:xfrm>
            <a:off x="478371" y="2470957"/>
            <a:ext cx="7211163" cy="472012"/>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tx1"/>
                </a:solidFill>
                <a:latin typeface="Open Sans" pitchFamily="2" charset="0"/>
                <a:ea typeface="Open Sans" pitchFamily="2" charset="0"/>
                <a:cs typeface="Open Sans" pitchFamily="2" charset="0"/>
              </a:rPr>
              <a:t>Instrucciones</a:t>
            </a:r>
          </a:p>
        </p:txBody>
      </p:sp>
    </p:spTree>
    <p:custDataLst>
      <p:tags r:id="rId1"/>
    </p:custDataLst>
    <p:extLst>
      <p:ext uri="{BB962C8B-B14F-4D97-AF65-F5344CB8AC3E}">
        <p14:creationId xmlns:p14="http://schemas.microsoft.com/office/powerpoint/2010/main" val="1759120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5FCBDFC-9DAE-D70D-D9A3-387BAC9319F9}"/>
              </a:ext>
            </a:extLst>
          </p:cNvPr>
          <p:cNvSpPr txBox="1"/>
          <p:nvPr/>
        </p:nvSpPr>
        <p:spPr>
          <a:xfrm>
            <a:off x="2115047" y="657267"/>
            <a:ext cx="7961906" cy="630942"/>
          </a:xfrm>
          <a:prstGeom prst="rect">
            <a:avLst/>
          </a:prstGeom>
          <a:noFill/>
        </p:spPr>
        <p:txBody>
          <a:bodyPr wrap="square" rtlCol="0">
            <a:spAutoFit/>
          </a:bodyPr>
          <a:lstStyle/>
          <a:p>
            <a:pPr algn="ctr">
              <a:lnSpc>
                <a:spcPts val="4200"/>
              </a:lnSpc>
            </a:pPr>
            <a:r>
              <a:rPr lang="es-ES" sz="3600" b="1" spc="-100" dirty="0">
                <a:solidFill>
                  <a:srgbClr val="4C4C4B"/>
                </a:solidFill>
              </a:rPr>
              <a:t>Recurso 3.4 Plantilla de BMC V2</a:t>
            </a:r>
            <a:endParaRPr lang="es-CL" sz="3600" b="1" spc="-100" dirty="0">
              <a:solidFill>
                <a:srgbClr val="4C4C4B"/>
              </a:solidFill>
            </a:endParaRPr>
          </a:p>
        </p:txBody>
      </p:sp>
      <p:pic>
        <p:nvPicPr>
          <p:cNvPr id="4" name="Imagen 3">
            <a:extLst>
              <a:ext uri="{FF2B5EF4-FFF2-40B4-BE49-F238E27FC236}">
                <a16:creationId xmlns:a16="http://schemas.microsoft.com/office/drawing/2014/main" id="{2A9B744B-AC0D-F955-0375-FFAABA2032FB}"/>
              </a:ext>
            </a:extLst>
          </p:cNvPr>
          <p:cNvPicPr>
            <a:picLocks noChangeAspect="1"/>
          </p:cNvPicPr>
          <p:nvPr/>
        </p:nvPicPr>
        <p:blipFill rotWithShape="1">
          <a:blip r:embed="rId3"/>
          <a:srcRect t="4840" b="795"/>
          <a:stretch/>
        </p:blipFill>
        <p:spPr>
          <a:xfrm>
            <a:off x="1840523" y="1288209"/>
            <a:ext cx="8697210" cy="5187294"/>
          </a:xfrm>
          <a:prstGeom prst="rect">
            <a:avLst/>
          </a:prstGeom>
        </p:spPr>
      </p:pic>
    </p:spTree>
    <p:custDataLst>
      <p:tags r:id="rId1"/>
    </p:custDataLst>
    <p:extLst>
      <p:ext uri="{BB962C8B-B14F-4D97-AF65-F5344CB8AC3E}">
        <p14:creationId xmlns:p14="http://schemas.microsoft.com/office/powerpoint/2010/main" val="1943358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caricatura de una persona&#10;&#10;Descripción generada automáticamente con confianza media">
            <a:extLst>
              <a:ext uri="{FF2B5EF4-FFF2-40B4-BE49-F238E27FC236}">
                <a16:creationId xmlns:a16="http://schemas.microsoft.com/office/drawing/2014/main" id="{3C8D43EC-33C4-F2AA-84A9-8F0BA4A862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0293" y="-266707"/>
            <a:ext cx="7391414" cy="7391414"/>
          </a:xfrm>
          <a:prstGeom prst="rect">
            <a:avLst/>
          </a:prstGeom>
        </p:spPr>
      </p:pic>
    </p:spTree>
    <p:custDataLst>
      <p:tags r:id="rId1"/>
    </p:custDataLst>
    <p:extLst>
      <p:ext uri="{BB962C8B-B14F-4D97-AF65-F5344CB8AC3E}">
        <p14:creationId xmlns:p14="http://schemas.microsoft.com/office/powerpoint/2010/main" val="2013054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Imagen 21" descr="Dibujo de ingeniería&#10;&#10;Descripción generada automáticamente">
            <a:extLst>
              <a:ext uri="{FF2B5EF4-FFF2-40B4-BE49-F238E27FC236}">
                <a16:creationId xmlns:a16="http://schemas.microsoft.com/office/drawing/2014/main" id="{BC7CADB2-074F-1E35-825C-664FB3B88526}"/>
              </a:ext>
            </a:extLst>
          </p:cNvPr>
          <p:cNvPicPr>
            <a:picLocks noChangeAspect="1"/>
          </p:cNvPicPr>
          <p:nvPr/>
        </p:nvPicPr>
        <p:blipFill>
          <a:blip r:embed="rId4" cstate="print">
            <a:alphaModFix amt="29000"/>
            <a:extLst>
              <a:ext uri="{28A0092B-C50C-407E-A947-70E740481C1C}">
                <a14:useLocalDpi xmlns:a14="http://schemas.microsoft.com/office/drawing/2010/main" val="0"/>
              </a:ext>
            </a:extLst>
          </a:blip>
          <a:stretch>
            <a:fillRect/>
          </a:stretch>
        </p:blipFill>
        <p:spPr>
          <a:xfrm>
            <a:off x="0" y="916281"/>
            <a:ext cx="6733924" cy="4589169"/>
          </a:xfrm>
          <a:prstGeom prst="rect">
            <a:avLst/>
          </a:prstGeom>
        </p:spPr>
      </p:pic>
      <p:cxnSp>
        <p:nvCxnSpPr>
          <p:cNvPr id="8" name="Conector recto 7"/>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cto 8"/>
          <p:cNvCxnSpPr/>
          <p:nvPr/>
        </p:nvCxnSpPr>
        <p:spPr>
          <a:xfrm>
            <a:off x="2614035" y="2552593"/>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CD09EF1-2FBB-11B4-1FE9-B030C57BE25B}"/>
              </a:ext>
            </a:extLst>
          </p:cNvPr>
          <p:cNvSpPr txBox="1"/>
          <p:nvPr/>
        </p:nvSpPr>
        <p:spPr>
          <a:xfrm>
            <a:off x="1182792" y="2736147"/>
            <a:ext cx="9167437" cy="2862322"/>
          </a:xfrm>
          <a:prstGeom prst="rect">
            <a:avLst/>
          </a:prstGeom>
          <a:noFill/>
        </p:spPr>
        <p:txBody>
          <a:bodyPr wrap="square" lIns="91440" tIns="45720" rIns="91440" bIns="45720" anchor="t">
            <a:spAutoFit/>
          </a:bodyPr>
          <a:lstStyle/>
          <a:p>
            <a:r>
              <a:rPr lang="es-ES" sz="4800" kern="1400" spc="-50" dirty="0">
                <a:solidFill>
                  <a:srgbClr val="666666"/>
                </a:solidFill>
                <a:effectLst/>
                <a:latin typeface="Open Sans Extrabold"/>
                <a:ea typeface="Times New Roman" panose="02020603050405020304" pitchFamily="18" charset="0"/>
                <a:cs typeface="Times New Roman"/>
              </a:rPr>
              <a:t>Actividad 9: </a:t>
            </a:r>
            <a:r>
              <a:rPr lang="es-ES" sz="4800" kern="1400" spc="-50" dirty="0">
                <a:solidFill>
                  <a:srgbClr val="666666"/>
                </a:solidFill>
                <a:latin typeface="Open Sans Extrabold"/>
                <a:ea typeface="Times New Roman" panose="02020603050405020304" pitchFamily="18" charset="0"/>
                <a:cs typeface="Times New Roman"/>
              </a:rPr>
              <a:t>         </a:t>
            </a:r>
            <a:r>
              <a:rPr lang="es-ES" sz="4800" kern="1400" spc="-50" dirty="0">
                <a:solidFill>
                  <a:srgbClr val="666666"/>
                </a:solidFill>
                <a:latin typeface="Open Sans Extrabold"/>
                <a:ea typeface="Open Sans Light"/>
                <a:cs typeface="Times New Roman"/>
              </a:rPr>
              <a:t> </a:t>
            </a:r>
            <a:br>
              <a:rPr lang="es-ES" sz="4800" kern="1400" spc="-50" dirty="0">
                <a:solidFill>
                  <a:srgbClr val="666666"/>
                </a:solidFill>
                <a:latin typeface="Open Sans Extrabold"/>
                <a:ea typeface="Open Sans Light"/>
                <a:cs typeface="Times New Roman"/>
              </a:rPr>
            </a:br>
            <a:r>
              <a:rPr lang="es-ES" sz="3600" b="1" spc="75" dirty="0">
                <a:solidFill>
                  <a:srgbClr val="5A5A5A"/>
                </a:solidFill>
                <a:effectLst/>
                <a:latin typeface="Open Sans"/>
                <a:ea typeface="Open Sans"/>
                <a:cs typeface="Open Sans"/>
              </a:rPr>
              <a:t>Evaluación sumativa 3 – Indicaciones y rúbrica</a:t>
            </a:r>
            <a:br>
              <a:rPr lang="es-ES" sz="3600" b="1" spc="75" dirty="0">
                <a:solidFill>
                  <a:srgbClr val="5A5A5A"/>
                </a:solidFill>
                <a:latin typeface="Open Sans"/>
                <a:ea typeface="Open Sans"/>
                <a:cs typeface="Open Sans"/>
              </a:rPr>
            </a:br>
            <a:r>
              <a:rPr lang="es-ES" sz="3000" spc="75" dirty="0">
                <a:solidFill>
                  <a:srgbClr val="4C4C4C"/>
                </a:solidFill>
                <a:latin typeface="Open Sans Light"/>
                <a:ea typeface="Open Sans Light"/>
                <a:cs typeface="Open Sans Light"/>
              </a:rPr>
              <a:t>Tiempo: 45 min.</a:t>
            </a:r>
            <a:endParaRPr lang="es-ES" sz="3000" spc="75" dirty="0">
              <a:solidFill>
                <a:srgbClr val="000000"/>
              </a:solidFill>
              <a:latin typeface="Open Sans Light"/>
              <a:ea typeface="Open Sans Light"/>
              <a:cs typeface="Open Sans Light"/>
            </a:endParaRPr>
          </a:p>
          <a:p>
            <a:endParaRPr lang="es-ES" sz="3000" kern="1400" spc="-50">
              <a:solidFill>
                <a:srgbClr val="000000"/>
              </a:solidFill>
              <a:effectLst/>
              <a:latin typeface="Open Sans Light"/>
              <a:ea typeface="Open Sans Light"/>
              <a:cs typeface="Open Sans Light"/>
            </a:endParaRPr>
          </a:p>
        </p:txBody>
      </p:sp>
    </p:spTree>
    <p:custDataLst>
      <p:tags r:id="rId1"/>
    </p:custDataLst>
    <p:extLst>
      <p:ext uri="{BB962C8B-B14F-4D97-AF65-F5344CB8AC3E}">
        <p14:creationId xmlns:p14="http://schemas.microsoft.com/office/powerpoint/2010/main" val="1747993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634C413-01E2-1373-5F32-126E9DAFA55D}"/>
              </a:ext>
            </a:extLst>
          </p:cNvPr>
          <p:cNvSpPr txBox="1"/>
          <p:nvPr/>
        </p:nvSpPr>
        <p:spPr>
          <a:xfrm>
            <a:off x="875261" y="808853"/>
            <a:ext cx="8654971" cy="630942"/>
          </a:xfrm>
          <a:prstGeom prst="rect">
            <a:avLst/>
          </a:prstGeom>
          <a:noFill/>
        </p:spPr>
        <p:txBody>
          <a:bodyPr wrap="square" rtlCol="0">
            <a:spAutoFit/>
          </a:bodyPr>
          <a:lstStyle/>
          <a:p>
            <a:pPr>
              <a:lnSpc>
                <a:spcPts val="4200"/>
              </a:lnSpc>
            </a:pPr>
            <a:r>
              <a:rPr lang="es-ES" sz="3600" b="1" spc="-100" dirty="0">
                <a:solidFill>
                  <a:srgbClr val="4C4C4B"/>
                </a:solidFill>
              </a:rPr>
              <a:t>Evaluación Sumativa 3</a:t>
            </a:r>
          </a:p>
        </p:txBody>
      </p:sp>
      <p:sp>
        <p:nvSpPr>
          <p:cNvPr id="7" name="Rectángulo: esquinas redondeadas 6">
            <a:extLst>
              <a:ext uri="{FF2B5EF4-FFF2-40B4-BE49-F238E27FC236}">
                <a16:creationId xmlns:a16="http://schemas.microsoft.com/office/drawing/2014/main" id="{3297350F-7150-CF0B-9F75-793E1CA5CEBC}"/>
              </a:ext>
            </a:extLst>
          </p:cNvPr>
          <p:cNvSpPr/>
          <p:nvPr/>
        </p:nvSpPr>
        <p:spPr>
          <a:xfrm>
            <a:off x="916487" y="1439795"/>
            <a:ext cx="9997698" cy="952675"/>
          </a:xfrm>
          <a:prstGeom prst="roundRect">
            <a:avLst/>
          </a:prstGeom>
          <a:solidFill>
            <a:srgbClr val="E1261E"/>
          </a:solidFill>
          <a:ln>
            <a:solidFill>
              <a:srgbClr val="E1261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chemeClr val="bg1"/>
                </a:solidFill>
                <a:latin typeface="+mj-lt"/>
              </a:rPr>
              <a:t>Deberán realizar una presentación que dé cuenta del proceso desarrollado a lo largo de la unidad. </a:t>
            </a:r>
          </a:p>
        </p:txBody>
      </p:sp>
      <p:sp>
        <p:nvSpPr>
          <p:cNvPr id="3" name="CuadroTexto 2">
            <a:extLst>
              <a:ext uri="{FF2B5EF4-FFF2-40B4-BE49-F238E27FC236}">
                <a16:creationId xmlns:a16="http://schemas.microsoft.com/office/drawing/2014/main" id="{F7611A3D-8185-7609-27B7-7258A2BE2847}"/>
              </a:ext>
            </a:extLst>
          </p:cNvPr>
          <p:cNvSpPr txBox="1"/>
          <p:nvPr/>
        </p:nvSpPr>
        <p:spPr>
          <a:xfrm>
            <a:off x="875261" y="3258568"/>
            <a:ext cx="7043872" cy="2585323"/>
          </a:xfrm>
          <a:prstGeom prst="rect">
            <a:avLst/>
          </a:prstGeom>
          <a:noFill/>
        </p:spPr>
        <p:txBody>
          <a:bodyPr wrap="square">
            <a:spAutoFit/>
          </a:bodyPr>
          <a:lstStyle/>
          <a:p>
            <a:pPr marL="285750" indent="-285750" algn="just">
              <a:buFont typeface="Arial" panose="020B0604020202020204" pitchFamily="34" charset="0"/>
              <a:buChar char="•"/>
            </a:pPr>
            <a:r>
              <a:rPr lang="es-ES" dirty="0">
                <a:solidFill>
                  <a:schemeClr val="bg2">
                    <a:lumMod val="50000"/>
                  </a:schemeClr>
                </a:solidFill>
                <a:latin typeface="+mj-lt"/>
              </a:rPr>
              <a:t>Cada equipo contará con 10 min. para presentar + 2 min. para ronda de preguntas.</a:t>
            </a:r>
          </a:p>
          <a:p>
            <a:pPr marL="285750" indent="-285750" algn="just">
              <a:buFont typeface="Arial" panose="020B0604020202020204" pitchFamily="34" charset="0"/>
              <a:buChar char="•"/>
            </a:pPr>
            <a:endParaRPr lang="es-ES" dirty="0">
              <a:solidFill>
                <a:schemeClr val="bg2">
                  <a:lumMod val="50000"/>
                </a:schemeClr>
              </a:solidFill>
              <a:latin typeface="+mj-lt"/>
            </a:endParaRPr>
          </a:p>
          <a:p>
            <a:pPr marL="285750" indent="-285750" algn="just">
              <a:buFont typeface="Arial" panose="020B0604020202020204" pitchFamily="34" charset="0"/>
              <a:buChar char="•"/>
            </a:pPr>
            <a:r>
              <a:rPr lang="es-ES" dirty="0">
                <a:solidFill>
                  <a:schemeClr val="bg2">
                    <a:lumMod val="50000"/>
                  </a:schemeClr>
                </a:solidFill>
                <a:latin typeface="+mj-lt"/>
              </a:rPr>
              <a:t>Tienen libertad creativa para realizar la presentación del proceso como estimen conveniente, respetando los 5 puntos solicitados en la estructura. </a:t>
            </a:r>
          </a:p>
          <a:p>
            <a:pPr marL="285750" indent="-285750" algn="just">
              <a:buFont typeface="Arial" panose="020B0604020202020204" pitchFamily="34" charset="0"/>
              <a:buChar char="•"/>
            </a:pPr>
            <a:endParaRPr lang="es-ES" dirty="0">
              <a:solidFill>
                <a:schemeClr val="bg2">
                  <a:lumMod val="50000"/>
                </a:schemeClr>
              </a:solidFill>
              <a:latin typeface="+mj-lt"/>
            </a:endParaRPr>
          </a:p>
          <a:p>
            <a:pPr marL="285750" indent="-285750" algn="just">
              <a:buFont typeface="Arial" panose="020B0604020202020204" pitchFamily="34" charset="0"/>
              <a:buChar char="•"/>
            </a:pPr>
            <a:r>
              <a:rPr lang="es-ES" dirty="0">
                <a:solidFill>
                  <a:schemeClr val="bg2">
                    <a:lumMod val="50000"/>
                  </a:schemeClr>
                </a:solidFill>
                <a:latin typeface="+mj-lt"/>
              </a:rPr>
              <a:t>Entre las opciones se encuentran: video explicativo, podcast, presentación estándar con material de apoyo, entre otros. </a:t>
            </a:r>
          </a:p>
        </p:txBody>
      </p:sp>
      <p:sp>
        <p:nvSpPr>
          <p:cNvPr id="17" name="Rectángulo: esquinas redondeadas 16">
            <a:extLst>
              <a:ext uri="{FF2B5EF4-FFF2-40B4-BE49-F238E27FC236}">
                <a16:creationId xmlns:a16="http://schemas.microsoft.com/office/drawing/2014/main" id="{62E19F4D-11B0-0EEB-A316-782410CD8BD6}"/>
              </a:ext>
            </a:extLst>
          </p:cNvPr>
          <p:cNvSpPr/>
          <p:nvPr/>
        </p:nvSpPr>
        <p:spPr>
          <a:xfrm>
            <a:off x="916486" y="2555275"/>
            <a:ext cx="7002647" cy="472012"/>
          </a:xfrm>
          <a:prstGeom prst="roundRect">
            <a:avLst/>
          </a:prstGeom>
          <a:solidFill>
            <a:srgbClr val="F9D3D2"/>
          </a:solidFill>
          <a:ln>
            <a:solidFill>
              <a:srgbClr val="F9D3D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tx1"/>
                </a:solidFill>
              </a:rPr>
              <a:t>Instrucciones generales</a:t>
            </a:r>
          </a:p>
        </p:txBody>
      </p:sp>
      <p:pic>
        <p:nvPicPr>
          <p:cNvPr id="18" name="Imagen 17" descr="Una caricatura de una persona&#10;&#10;Descripción generada automáticamente con confianza media">
            <a:extLst>
              <a:ext uri="{FF2B5EF4-FFF2-40B4-BE49-F238E27FC236}">
                <a16:creationId xmlns:a16="http://schemas.microsoft.com/office/drawing/2014/main" id="{EC505700-D74C-783C-8C4A-8FF8E9CBFD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8958" y="3089209"/>
            <a:ext cx="3127781" cy="3127781"/>
          </a:xfrm>
          <a:prstGeom prst="rect">
            <a:avLst/>
          </a:prstGeom>
        </p:spPr>
      </p:pic>
    </p:spTree>
    <p:custDataLst>
      <p:tags r:id="rId1"/>
    </p:custDataLst>
    <p:extLst>
      <p:ext uri="{BB962C8B-B14F-4D97-AF65-F5344CB8AC3E}">
        <p14:creationId xmlns:p14="http://schemas.microsoft.com/office/powerpoint/2010/main" val="111282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634C413-01E2-1373-5F32-126E9DAFA55D}"/>
              </a:ext>
            </a:extLst>
          </p:cNvPr>
          <p:cNvSpPr txBox="1"/>
          <p:nvPr/>
        </p:nvSpPr>
        <p:spPr>
          <a:xfrm>
            <a:off x="875261" y="967387"/>
            <a:ext cx="8654971" cy="630942"/>
          </a:xfrm>
          <a:prstGeom prst="rect">
            <a:avLst/>
          </a:prstGeom>
          <a:noFill/>
        </p:spPr>
        <p:txBody>
          <a:bodyPr wrap="square" rtlCol="0">
            <a:spAutoFit/>
          </a:bodyPr>
          <a:lstStyle/>
          <a:p>
            <a:pPr>
              <a:lnSpc>
                <a:spcPts val="4200"/>
              </a:lnSpc>
            </a:pPr>
            <a:r>
              <a:rPr lang="es-ES" sz="3600" b="1" spc="-100" dirty="0">
                <a:solidFill>
                  <a:srgbClr val="4C4C4B"/>
                </a:solidFill>
              </a:rPr>
              <a:t>Estructura de la presentación: </a:t>
            </a:r>
          </a:p>
        </p:txBody>
      </p:sp>
      <p:sp>
        <p:nvSpPr>
          <p:cNvPr id="12" name="Shape 5">
            <a:extLst>
              <a:ext uri="{FF2B5EF4-FFF2-40B4-BE49-F238E27FC236}">
                <a16:creationId xmlns:a16="http://schemas.microsoft.com/office/drawing/2014/main" id="{4652D84A-28AD-F9E5-AA8D-A490D1CD9F90}"/>
              </a:ext>
            </a:extLst>
          </p:cNvPr>
          <p:cNvSpPr/>
          <p:nvPr/>
        </p:nvSpPr>
        <p:spPr>
          <a:xfrm>
            <a:off x="1103206" y="1860964"/>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1</a:t>
            </a:r>
            <a:endParaRPr lang="es-CL" b="1" dirty="0">
              <a:solidFill>
                <a:srgbClr val="4C4C4B"/>
              </a:solidFill>
              <a:latin typeface="+mj-lt"/>
            </a:endParaRPr>
          </a:p>
        </p:txBody>
      </p:sp>
      <p:sp>
        <p:nvSpPr>
          <p:cNvPr id="13" name="CuadroTexto 12">
            <a:extLst>
              <a:ext uri="{FF2B5EF4-FFF2-40B4-BE49-F238E27FC236}">
                <a16:creationId xmlns:a16="http://schemas.microsoft.com/office/drawing/2014/main" id="{207A75ED-2C29-1E77-8F24-7CCBFAC66801}"/>
              </a:ext>
            </a:extLst>
          </p:cNvPr>
          <p:cNvSpPr txBox="1"/>
          <p:nvPr/>
        </p:nvSpPr>
        <p:spPr>
          <a:xfrm>
            <a:off x="1718538" y="1860964"/>
            <a:ext cx="5195828" cy="646331"/>
          </a:xfrm>
          <a:prstGeom prst="rect">
            <a:avLst/>
          </a:prstGeom>
          <a:noFill/>
        </p:spPr>
        <p:txBody>
          <a:bodyPr wrap="square">
            <a:spAutoFit/>
          </a:bodyPr>
          <a:lstStyle/>
          <a:p>
            <a:r>
              <a:rPr lang="es-ES" b="1" dirty="0">
                <a:solidFill>
                  <a:schemeClr val="bg2">
                    <a:lumMod val="50000"/>
                  </a:schemeClr>
                </a:solidFill>
                <a:latin typeface="+mj-lt"/>
              </a:rPr>
              <a:t>Contexto inicial:</a:t>
            </a:r>
          </a:p>
          <a:p>
            <a:pPr marL="432000" lvl="1" indent="-288000" algn="just">
              <a:buFont typeface="+mj-lt"/>
              <a:buAutoNum type="alphaLcParenR"/>
            </a:pPr>
            <a:r>
              <a:rPr lang="es-ES" dirty="0">
                <a:solidFill>
                  <a:schemeClr val="bg2">
                    <a:lumMod val="50000"/>
                  </a:schemeClr>
                </a:solidFill>
                <a:latin typeface="+mj-lt"/>
              </a:rPr>
              <a:t>Redefinición del desafío + idea de solución.</a:t>
            </a:r>
          </a:p>
        </p:txBody>
      </p:sp>
      <p:sp>
        <p:nvSpPr>
          <p:cNvPr id="14" name="Shape 5">
            <a:extLst>
              <a:ext uri="{FF2B5EF4-FFF2-40B4-BE49-F238E27FC236}">
                <a16:creationId xmlns:a16="http://schemas.microsoft.com/office/drawing/2014/main" id="{FB707BA9-A3AB-699C-2EC0-0C8AC2F5E7F5}"/>
              </a:ext>
            </a:extLst>
          </p:cNvPr>
          <p:cNvSpPr/>
          <p:nvPr/>
        </p:nvSpPr>
        <p:spPr>
          <a:xfrm>
            <a:off x="1103206" y="2600403"/>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2</a:t>
            </a:r>
            <a:endParaRPr lang="es-CL" b="1" dirty="0">
              <a:solidFill>
                <a:srgbClr val="4C4C4B"/>
              </a:solidFill>
              <a:latin typeface="+mj-lt"/>
            </a:endParaRPr>
          </a:p>
        </p:txBody>
      </p:sp>
      <p:sp>
        <p:nvSpPr>
          <p:cNvPr id="15" name="CuadroTexto 14">
            <a:extLst>
              <a:ext uri="{FF2B5EF4-FFF2-40B4-BE49-F238E27FC236}">
                <a16:creationId xmlns:a16="http://schemas.microsoft.com/office/drawing/2014/main" id="{D18A4597-A825-AB26-F44A-B0397A9E04E5}"/>
              </a:ext>
            </a:extLst>
          </p:cNvPr>
          <p:cNvSpPr txBox="1"/>
          <p:nvPr/>
        </p:nvSpPr>
        <p:spPr>
          <a:xfrm>
            <a:off x="1718538" y="2613862"/>
            <a:ext cx="5709396" cy="369332"/>
          </a:xfrm>
          <a:prstGeom prst="rect">
            <a:avLst/>
          </a:prstGeom>
          <a:noFill/>
        </p:spPr>
        <p:txBody>
          <a:bodyPr wrap="square">
            <a:spAutoFit/>
          </a:bodyPr>
          <a:lstStyle/>
          <a:p>
            <a:pPr algn="just"/>
            <a:r>
              <a:rPr lang="es-ES" b="1" dirty="0">
                <a:solidFill>
                  <a:schemeClr val="bg2">
                    <a:lumMod val="50000"/>
                  </a:schemeClr>
                </a:solidFill>
                <a:latin typeface="+mj-lt"/>
              </a:rPr>
              <a:t>Modelo de negocio </a:t>
            </a:r>
            <a:r>
              <a:rPr lang="es-ES" dirty="0">
                <a:solidFill>
                  <a:schemeClr val="bg2">
                    <a:lumMod val="50000"/>
                  </a:schemeClr>
                </a:solidFill>
                <a:latin typeface="+mj-lt"/>
              </a:rPr>
              <a:t>(3.1 BMC, versión 1).</a:t>
            </a:r>
          </a:p>
        </p:txBody>
      </p:sp>
      <p:sp>
        <p:nvSpPr>
          <p:cNvPr id="16" name="Shape 5">
            <a:extLst>
              <a:ext uri="{FF2B5EF4-FFF2-40B4-BE49-F238E27FC236}">
                <a16:creationId xmlns:a16="http://schemas.microsoft.com/office/drawing/2014/main" id="{B29C9D00-564C-DDB6-385D-8B41E044D580}"/>
              </a:ext>
            </a:extLst>
          </p:cNvPr>
          <p:cNvSpPr/>
          <p:nvPr/>
        </p:nvSpPr>
        <p:spPr>
          <a:xfrm>
            <a:off x="1103206" y="3339886"/>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3</a:t>
            </a:r>
            <a:endParaRPr lang="es-CL" b="1" dirty="0">
              <a:solidFill>
                <a:srgbClr val="4C4C4B"/>
              </a:solidFill>
              <a:latin typeface="+mj-lt"/>
            </a:endParaRPr>
          </a:p>
        </p:txBody>
      </p:sp>
      <p:sp>
        <p:nvSpPr>
          <p:cNvPr id="19" name="CuadroTexto 18">
            <a:extLst>
              <a:ext uri="{FF2B5EF4-FFF2-40B4-BE49-F238E27FC236}">
                <a16:creationId xmlns:a16="http://schemas.microsoft.com/office/drawing/2014/main" id="{8736A419-5639-D202-40F3-E19FF57BE8DE}"/>
              </a:ext>
            </a:extLst>
          </p:cNvPr>
          <p:cNvSpPr txBox="1"/>
          <p:nvPr/>
        </p:nvSpPr>
        <p:spPr>
          <a:xfrm>
            <a:off x="1718538" y="3264453"/>
            <a:ext cx="6460958" cy="923330"/>
          </a:xfrm>
          <a:prstGeom prst="rect">
            <a:avLst/>
          </a:prstGeom>
          <a:noFill/>
        </p:spPr>
        <p:txBody>
          <a:bodyPr wrap="square">
            <a:spAutoFit/>
          </a:bodyPr>
          <a:lstStyle/>
          <a:p>
            <a:pPr algn="just"/>
            <a:r>
              <a:rPr lang="es-ES" b="1" dirty="0">
                <a:solidFill>
                  <a:schemeClr val="bg2">
                    <a:lumMod val="50000"/>
                  </a:schemeClr>
                </a:solidFill>
                <a:latin typeface="+mj-lt"/>
              </a:rPr>
              <a:t>Proceso de experimentación con Clientes/Usuarios.</a:t>
            </a:r>
          </a:p>
          <a:p>
            <a:pPr marL="432000" lvl="1" indent="-288000" algn="just">
              <a:buFont typeface="+mj-lt"/>
              <a:buAutoNum type="alphaLcParenR"/>
            </a:pPr>
            <a:r>
              <a:rPr lang="es-ES" dirty="0">
                <a:solidFill>
                  <a:schemeClr val="bg2">
                    <a:lumMod val="50000"/>
                  </a:schemeClr>
                </a:solidFill>
                <a:latin typeface="+mj-lt"/>
              </a:rPr>
              <a:t>3.2 Modelo de experimentación.</a:t>
            </a:r>
          </a:p>
          <a:p>
            <a:pPr marL="432000" lvl="1" indent="-288000" algn="just">
              <a:buFont typeface="+mj-lt"/>
              <a:buAutoNum type="alphaLcParenR"/>
            </a:pPr>
            <a:r>
              <a:rPr lang="es-ES" dirty="0">
                <a:solidFill>
                  <a:schemeClr val="bg2">
                    <a:lumMod val="50000"/>
                  </a:schemeClr>
                </a:solidFill>
                <a:latin typeface="+mj-lt"/>
              </a:rPr>
              <a:t>3.3 Test Card (incluyendo resultados e insights).</a:t>
            </a:r>
          </a:p>
        </p:txBody>
      </p:sp>
      <p:sp>
        <p:nvSpPr>
          <p:cNvPr id="20" name="Shape 5">
            <a:extLst>
              <a:ext uri="{FF2B5EF4-FFF2-40B4-BE49-F238E27FC236}">
                <a16:creationId xmlns:a16="http://schemas.microsoft.com/office/drawing/2014/main" id="{94FD7A98-1EED-EC4E-B1BC-31FA97987594}"/>
              </a:ext>
            </a:extLst>
          </p:cNvPr>
          <p:cNvSpPr/>
          <p:nvPr/>
        </p:nvSpPr>
        <p:spPr>
          <a:xfrm>
            <a:off x="1103206" y="4236253"/>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4</a:t>
            </a:r>
            <a:endParaRPr lang="es-CL" b="1" dirty="0">
              <a:solidFill>
                <a:srgbClr val="4C4C4B"/>
              </a:solidFill>
              <a:latin typeface="+mj-lt"/>
            </a:endParaRPr>
          </a:p>
        </p:txBody>
      </p:sp>
      <p:sp>
        <p:nvSpPr>
          <p:cNvPr id="21" name="CuadroTexto 20">
            <a:extLst>
              <a:ext uri="{FF2B5EF4-FFF2-40B4-BE49-F238E27FC236}">
                <a16:creationId xmlns:a16="http://schemas.microsoft.com/office/drawing/2014/main" id="{FF902159-E79B-71D5-6CE1-940B29BDE015}"/>
              </a:ext>
            </a:extLst>
          </p:cNvPr>
          <p:cNvSpPr txBox="1"/>
          <p:nvPr/>
        </p:nvSpPr>
        <p:spPr>
          <a:xfrm>
            <a:off x="1718538" y="4236253"/>
            <a:ext cx="5609362" cy="646331"/>
          </a:xfrm>
          <a:prstGeom prst="rect">
            <a:avLst/>
          </a:prstGeom>
          <a:noFill/>
        </p:spPr>
        <p:txBody>
          <a:bodyPr wrap="square">
            <a:spAutoFit/>
          </a:bodyPr>
          <a:lstStyle/>
          <a:p>
            <a:pPr algn="just"/>
            <a:r>
              <a:rPr lang="es-ES" b="1" dirty="0">
                <a:solidFill>
                  <a:schemeClr val="bg2">
                    <a:lumMod val="50000"/>
                  </a:schemeClr>
                </a:solidFill>
                <a:latin typeface="+mj-lt"/>
              </a:rPr>
              <a:t>Ajustes del modelo de </a:t>
            </a:r>
            <a:r>
              <a:rPr lang="es-ES" dirty="0">
                <a:solidFill>
                  <a:schemeClr val="bg2">
                    <a:lumMod val="50000"/>
                  </a:schemeClr>
                </a:solidFill>
                <a:latin typeface="+mj-lt"/>
              </a:rPr>
              <a:t>negocio (3.4 BMC, versión 2).</a:t>
            </a:r>
          </a:p>
          <a:p>
            <a:pPr marL="432000" lvl="1" indent="-288000" algn="just">
              <a:buFont typeface="+mj-lt"/>
              <a:buAutoNum type="alphaLcParenR"/>
            </a:pPr>
            <a:r>
              <a:rPr lang="es-ES" dirty="0">
                <a:solidFill>
                  <a:schemeClr val="bg2">
                    <a:lumMod val="50000"/>
                  </a:schemeClr>
                </a:solidFill>
                <a:latin typeface="+mj-lt"/>
              </a:rPr>
              <a:t>Descripción detallada de propuesta de valor.</a:t>
            </a:r>
          </a:p>
        </p:txBody>
      </p:sp>
      <p:sp>
        <p:nvSpPr>
          <p:cNvPr id="22" name="Shape 5">
            <a:extLst>
              <a:ext uri="{FF2B5EF4-FFF2-40B4-BE49-F238E27FC236}">
                <a16:creationId xmlns:a16="http://schemas.microsoft.com/office/drawing/2014/main" id="{2EAB38BE-CD02-F2B4-1ACB-3CCF77DF7F1F}"/>
              </a:ext>
            </a:extLst>
          </p:cNvPr>
          <p:cNvSpPr/>
          <p:nvPr/>
        </p:nvSpPr>
        <p:spPr>
          <a:xfrm>
            <a:off x="1103206" y="5080002"/>
            <a:ext cx="521354" cy="419780"/>
          </a:xfrm>
          <a:prstGeom prst="roundRect">
            <a:avLst>
              <a:gd name="adj" fmla="val 18673"/>
            </a:avLst>
          </a:prstGeom>
          <a:solidFill>
            <a:srgbClr val="F9D3D2"/>
          </a:solidFill>
          <a:ln w="15240">
            <a:solidFill>
              <a:srgbClr val="DFB9B8"/>
            </a:solidFill>
            <a:prstDash val="solid"/>
          </a:ln>
        </p:spPr>
        <p:txBody>
          <a:bodyPr/>
          <a:lstStyle/>
          <a:p>
            <a:pPr algn="ctr"/>
            <a:r>
              <a:rPr lang="es-ES" sz="2000" b="1" dirty="0">
                <a:solidFill>
                  <a:srgbClr val="4C4C4B"/>
                </a:solidFill>
                <a:latin typeface="+mj-lt"/>
              </a:rPr>
              <a:t>5</a:t>
            </a:r>
            <a:endParaRPr lang="es-CL" b="1" dirty="0">
              <a:solidFill>
                <a:srgbClr val="4C4C4B"/>
              </a:solidFill>
              <a:latin typeface="+mj-lt"/>
            </a:endParaRPr>
          </a:p>
        </p:txBody>
      </p:sp>
      <p:sp>
        <p:nvSpPr>
          <p:cNvPr id="23" name="CuadroTexto 22">
            <a:extLst>
              <a:ext uri="{FF2B5EF4-FFF2-40B4-BE49-F238E27FC236}">
                <a16:creationId xmlns:a16="http://schemas.microsoft.com/office/drawing/2014/main" id="{40D9D3FC-DA1F-5AD0-EEFF-D62B60BDCF32}"/>
              </a:ext>
            </a:extLst>
          </p:cNvPr>
          <p:cNvSpPr txBox="1"/>
          <p:nvPr/>
        </p:nvSpPr>
        <p:spPr>
          <a:xfrm>
            <a:off x="1718538" y="5015884"/>
            <a:ext cx="5709396" cy="369332"/>
          </a:xfrm>
          <a:prstGeom prst="rect">
            <a:avLst/>
          </a:prstGeom>
          <a:noFill/>
        </p:spPr>
        <p:txBody>
          <a:bodyPr wrap="square">
            <a:spAutoFit/>
          </a:bodyPr>
          <a:lstStyle/>
          <a:p>
            <a:pPr algn="just"/>
            <a:r>
              <a:rPr lang="es-ES" b="1" dirty="0">
                <a:solidFill>
                  <a:schemeClr val="bg2">
                    <a:lumMod val="50000"/>
                  </a:schemeClr>
                </a:solidFill>
                <a:latin typeface="+mj-lt"/>
              </a:rPr>
              <a:t>Conclusiones del proceso de experimentación</a:t>
            </a:r>
            <a:r>
              <a:rPr lang="es-ES" dirty="0">
                <a:solidFill>
                  <a:schemeClr val="bg2">
                    <a:lumMod val="50000"/>
                  </a:schemeClr>
                </a:solidFill>
                <a:latin typeface="+mj-lt"/>
              </a:rPr>
              <a:t>.</a:t>
            </a:r>
          </a:p>
        </p:txBody>
      </p:sp>
      <p:pic>
        <p:nvPicPr>
          <p:cNvPr id="5" name="Imagen 4" descr="Una caricatura de una persona&#10;&#10;Descripción generada automáticamente con confianza media">
            <a:extLst>
              <a:ext uri="{FF2B5EF4-FFF2-40B4-BE49-F238E27FC236}">
                <a16:creationId xmlns:a16="http://schemas.microsoft.com/office/drawing/2014/main" id="{4EEA8A2E-B175-9499-7B20-62DAB07714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9559" y="2070854"/>
            <a:ext cx="3898196" cy="3898196"/>
          </a:xfrm>
          <a:prstGeom prst="rect">
            <a:avLst/>
          </a:prstGeom>
        </p:spPr>
      </p:pic>
    </p:spTree>
    <p:custDataLst>
      <p:tags r:id="rId1"/>
    </p:custDataLst>
    <p:extLst>
      <p:ext uri="{BB962C8B-B14F-4D97-AF65-F5344CB8AC3E}">
        <p14:creationId xmlns:p14="http://schemas.microsoft.com/office/powerpoint/2010/main" val="1078557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634C413-01E2-1373-5F32-126E9DAFA55D}"/>
              </a:ext>
            </a:extLst>
          </p:cNvPr>
          <p:cNvSpPr txBox="1"/>
          <p:nvPr/>
        </p:nvSpPr>
        <p:spPr>
          <a:xfrm>
            <a:off x="875261" y="643191"/>
            <a:ext cx="8654971" cy="630942"/>
          </a:xfrm>
          <a:prstGeom prst="rect">
            <a:avLst/>
          </a:prstGeom>
          <a:noFill/>
        </p:spPr>
        <p:txBody>
          <a:bodyPr wrap="square" rtlCol="0">
            <a:spAutoFit/>
          </a:bodyPr>
          <a:lstStyle/>
          <a:p>
            <a:pPr>
              <a:lnSpc>
                <a:spcPts val="4200"/>
              </a:lnSpc>
            </a:pPr>
            <a:r>
              <a:rPr lang="es-ES" sz="3600" b="1" spc="-100" dirty="0">
                <a:solidFill>
                  <a:srgbClr val="4C4C4B"/>
                </a:solidFill>
              </a:rPr>
              <a:t>Rúbrica Evaluación Sumativa 3</a:t>
            </a:r>
          </a:p>
        </p:txBody>
      </p:sp>
      <p:graphicFrame>
        <p:nvGraphicFramePr>
          <p:cNvPr id="3" name="Tabla 2">
            <a:extLst>
              <a:ext uri="{FF2B5EF4-FFF2-40B4-BE49-F238E27FC236}">
                <a16:creationId xmlns:a16="http://schemas.microsoft.com/office/drawing/2014/main" id="{CFACC8A6-FF9A-F609-54EE-9035FE63D1B6}"/>
              </a:ext>
            </a:extLst>
          </p:cNvPr>
          <p:cNvGraphicFramePr>
            <a:graphicFrameLocks noGrp="1"/>
          </p:cNvGraphicFramePr>
          <p:nvPr/>
        </p:nvGraphicFramePr>
        <p:xfrm>
          <a:off x="706515" y="1408757"/>
          <a:ext cx="10778969" cy="4557609"/>
        </p:xfrm>
        <a:graphic>
          <a:graphicData uri="http://schemas.openxmlformats.org/drawingml/2006/table">
            <a:tbl>
              <a:tblPr firstRow="1" firstCol="1" bandRow="1">
                <a:tableStyleId>{5C22544A-7EE6-4342-B048-85BDC9FD1C3A}</a:tableStyleId>
              </a:tblPr>
              <a:tblGrid>
                <a:gridCol w="957872">
                  <a:extLst>
                    <a:ext uri="{9D8B030D-6E8A-4147-A177-3AD203B41FA5}">
                      <a16:colId xmlns:a16="http://schemas.microsoft.com/office/drawing/2014/main" val="2797979403"/>
                    </a:ext>
                  </a:extLst>
                </a:gridCol>
                <a:gridCol w="976260">
                  <a:extLst>
                    <a:ext uri="{9D8B030D-6E8A-4147-A177-3AD203B41FA5}">
                      <a16:colId xmlns:a16="http://schemas.microsoft.com/office/drawing/2014/main" val="3936140940"/>
                    </a:ext>
                  </a:extLst>
                </a:gridCol>
                <a:gridCol w="2043924">
                  <a:extLst>
                    <a:ext uri="{9D8B030D-6E8A-4147-A177-3AD203B41FA5}">
                      <a16:colId xmlns:a16="http://schemas.microsoft.com/office/drawing/2014/main" val="552696881"/>
                    </a:ext>
                  </a:extLst>
                </a:gridCol>
                <a:gridCol w="1933050">
                  <a:extLst>
                    <a:ext uri="{9D8B030D-6E8A-4147-A177-3AD203B41FA5}">
                      <a16:colId xmlns:a16="http://schemas.microsoft.com/office/drawing/2014/main" val="3550320116"/>
                    </a:ext>
                  </a:extLst>
                </a:gridCol>
                <a:gridCol w="2006937">
                  <a:extLst>
                    <a:ext uri="{9D8B030D-6E8A-4147-A177-3AD203B41FA5}">
                      <a16:colId xmlns:a16="http://schemas.microsoft.com/office/drawing/2014/main" val="4289971027"/>
                    </a:ext>
                  </a:extLst>
                </a:gridCol>
                <a:gridCol w="1630913">
                  <a:extLst>
                    <a:ext uri="{9D8B030D-6E8A-4147-A177-3AD203B41FA5}">
                      <a16:colId xmlns:a16="http://schemas.microsoft.com/office/drawing/2014/main" val="2029958465"/>
                    </a:ext>
                  </a:extLst>
                </a:gridCol>
                <a:gridCol w="1230013">
                  <a:extLst>
                    <a:ext uri="{9D8B030D-6E8A-4147-A177-3AD203B41FA5}">
                      <a16:colId xmlns:a16="http://schemas.microsoft.com/office/drawing/2014/main" val="670182845"/>
                    </a:ext>
                  </a:extLst>
                </a:gridCol>
              </a:tblGrid>
              <a:tr h="278597">
                <a:tc>
                  <a:txBody>
                    <a:bodyPr/>
                    <a:lstStyle/>
                    <a:p>
                      <a:pPr algn="ctr">
                        <a:lnSpc>
                          <a:spcPct val="107000"/>
                        </a:lnSpc>
                        <a:spcAft>
                          <a:spcPts val="1200"/>
                        </a:spcAft>
                      </a:pPr>
                      <a:r>
                        <a:rPr lang="es-CL" sz="1100" dirty="0">
                          <a:effectLst/>
                          <a:latin typeface="+mj-lt"/>
                        </a:rPr>
                        <a:t>CRITERIO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INDICADOR</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DESTACADO</a:t>
                      </a:r>
                      <a:r>
                        <a:rPr lang="es-CL" sz="1100" dirty="0">
                          <a:solidFill>
                            <a:schemeClr val="lt1"/>
                          </a:solidFill>
                          <a:effectLst/>
                          <a:latin typeface="+mj-lt"/>
                          <a:ea typeface="+mn-ea"/>
                          <a:cs typeface="+mn-cs"/>
                        </a:rPr>
                        <a:t> </a:t>
                      </a: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HABILITADO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EN DESARROLLO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algn="ctr">
                        <a:lnSpc>
                          <a:spcPct val="107000"/>
                        </a:lnSpc>
                        <a:spcAft>
                          <a:spcPts val="1200"/>
                        </a:spcAft>
                      </a:pPr>
                      <a:r>
                        <a:rPr lang="es-CL" sz="1100" dirty="0">
                          <a:effectLst/>
                          <a:latin typeface="+mj-lt"/>
                        </a:rPr>
                        <a:t>NO LOGRADO</a:t>
                      </a:r>
                      <a:endParaRPr lang="es-CL" sz="1100" dirty="0">
                        <a:solidFill>
                          <a:srgbClr val="666666"/>
                        </a:solidFill>
                        <a:effectLst/>
                        <a:latin typeface="+mj-lt"/>
                        <a:ea typeface="Calibri" panose="020F0502020204030204" pitchFamily="34" charset="0"/>
                        <a:cs typeface="Mangal" panose="02040503050203030202" pitchFamily="18" charset="0"/>
                      </a:endParaRPr>
                    </a:p>
                  </a:txBody>
                  <a:tcPr marL="7597" marR="7597" marT="0" marB="0" anchor="ctr">
                    <a:solidFill>
                      <a:srgbClr val="E1261E"/>
                    </a:solidFill>
                  </a:tcPr>
                </a:tc>
                <a:tc>
                  <a:txBody>
                    <a:bodyPr/>
                    <a:lstStyle/>
                    <a:p>
                      <a:pPr marL="0" algn="ctr" defTabSz="914400" rtl="0" eaLnBrk="1" latinLnBrk="0" hangingPunct="1">
                        <a:lnSpc>
                          <a:spcPct val="107000"/>
                        </a:lnSpc>
                        <a:spcAft>
                          <a:spcPts val="1200"/>
                        </a:spcAft>
                      </a:pPr>
                      <a:r>
                        <a:rPr lang="es-CL" sz="1100" b="1" kern="1200" dirty="0">
                          <a:solidFill>
                            <a:schemeClr val="lt1"/>
                          </a:solidFill>
                          <a:effectLst/>
                          <a:latin typeface="+mj-lt"/>
                          <a:ea typeface="+mn-ea"/>
                          <a:cs typeface="+mn-cs"/>
                        </a:rPr>
                        <a:t>PONDERACIÓN</a:t>
                      </a:r>
                    </a:p>
                  </a:txBody>
                  <a:tcPr marL="7597" marR="7597" marT="0" marB="0" anchor="ctr">
                    <a:solidFill>
                      <a:srgbClr val="E1261E"/>
                    </a:solidFill>
                  </a:tcPr>
                </a:tc>
                <a:extLst>
                  <a:ext uri="{0D108BD9-81ED-4DB2-BD59-A6C34878D82A}">
                    <a16:rowId xmlns:a16="http://schemas.microsoft.com/office/drawing/2014/main" val="1726986193"/>
                  </a:ext>
                </a:extLst>
              </a:tr>
              <a:tr h="452660">
                <a:tc rowSpan="3">
                  <a:txBody>
                    <a:bodyPr/>
                    <a:lstStyle/>
                    <a:p>
                      <a:pPr algn="ctr">
                        <a:lnSpc>
                          <a:spcPct val="107000"/>
                        </a:lnSpc>
                        <a:spcAft>
                          <a:spcPts val="1200"/>
                        </a:spcAft>
                      </a:pPr>
                      <a:r>
                        <a:rPr lang="es-CL" sz="1100" b="1" dirty="0">
                          <a:solidFill>
                            <a:srgbClr val="767171"/>
                          </a:solidFill>
                          <a:effectLst/>
                          <a:highlight>
                            <a:srgbClr val="F9D3D2"/>
                          </a:highlight>
                          <a:latin typeface="+mj-lt"/>
                          <a:ea typeface="Calibri" panose="020F0502020204030204" pitchFamily="34" charset="0"/>
                          <a:cs typeface="Arial" panose="020B0604020202020204" pitchFamily="34" charset="0"/>
                        </a:rPr>
                        <a:t>3.1.1 Determina su Modelo de Negocio basado en la idea de solución innovadora.</a:t>
                      </a:r>
                      <a:endParaRPr lang="es-CL" sz="1000" dirty="0">
                        <a:solidFill>
                          <a:srgbClr val="666666"/>
                        </a:solidFill>
                        <a:effectLst/>
                        <a:highlight>
                          <a:srgbClr val="F9D3D2"/>
                        </a:highlight>
                        <a:latin typeface="+mj-lt"/>
                        <a:ea typeface="Calibri" panose="020F0502020204030204" pitchFamily="34" charset="0"/>
                        <a:cs typeface="Arial" panose="020B0604020202020204" pitchFamily="34" charset="0"/>
                      </a:endParaRPr>
                    </a:p>
                  </a:txBody>
                  <a:tcPr marL="44450" marR="44450" marT="0" marB="0" anchor="ctr">
                    <a:solidFill>
                      <a:srgbClr val="F9D3D2"/>
                    </a:solidFill>
                  </a:tcPr>
                </a:tc>
                <a:tc>
                  <a:txBody>
                    <a:bodyPr/>
                    <a:lstStyle/>
                    <a:p>
                      <a:pPr algn="ctr">
                        <a:lnSpc>
                          <a:spcPct val="107000"/>
                        </a:lnSpc>
                        <a:spcAft>
                          <a:spcPts val="1200"/>
                        </a:spcAft>
                      </a:pPr>
                      <a:r>
                        <a:rPr lang="es-CL" sz="110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3.1.1.1. Contexto Inicial: Desafío Redefinido</a:t>
                      </a:r>
                      <a:endParaRPr lang="es-CL" sz="100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explicación del desafío redefinido es clara y detallada, mostrando una comprensión profunda del problema con antecedentes completos y una justificación sólida.</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explicación del desafío redefinido es clara y adecuada, con antecedentes suficientes y una justificación razonable. </a:t>
                      </a:r>
                      <a:br>
                        <a:rPr lang="es-CL" sz="1100" dirty="0">
                          <a:solidFill>
                            <a:srgbClr val="666666"/>
                          </a:solidFill>
                          <a:effectLst/>
                          <a:highlight>
                            <a:srgbClr val="F2F2F2"/>
                          </a:highlight>
                          <a:latin typeface="Open Sans Light" pitchFamily="2" charset="0"/>
                          <a:ea typeface="Calibri" panose="020F0502020204030204" pitchFamily="34" charset="0"/>
                          <a:cs typeface="Arial" panose="020B0604020202020204" pitchFamily="34" charset="0"/>
                        </a:rPr>
                      </a:b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explicación del desafío redefinido es básica y carece de claridad en algunos puntos, contiene antecedentes limitados y una justificación superficial. </a:t>
                      </a:r>
                      <a:br>
                        <a:rPr lang="es-CL" sz="1100" dirty="0">
                          <a:solidFill>
                            <a:srgbClr val="666666"/>
                          </a:solidFill>
                          <a:effectLst/>
                          <a:highlight>
                            <a:srgbClr val="F2F2F2"/>
                          </a:highlight>
                          <a:latin typeface="Open Sans Light" pitchFamily="2" charset="0"/>
                          <a:ea typeface="Calibri" panose="020F0502020204030204" pitchFamily="34" charset="0"/>
                          <a:cs typeface="Arial" panose="020B0604020202020204" pitchFamily="34" charset="0"/>
                        </a:rPr>
                      </a:b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La explicación del desafío redefinido es confusa o incompleta, con antecedentes insuficientes o inexistentes y una justificación inadecuada. </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Open Sans Light" pitchFamily="2" charset="0"/>
                          <a:ea typeface="Calibri" panose="020F0502020204030204" pitchFamily="34" charset="0"/>
                          <a:cs typeface="Arial" panose="020B0604020202020204" pitchFamily="34" charset="0"/>
                        </a:rPr>
                        <a:t>5%</a:t>
                      </a:r>
                      <a:endParaRPr lang="es-CL" sz="1000" dirty="0">
                        <a:solidFill>
                          <a:srgbClr val="666666"/>
                        </a:solidFill>
                        <a:effectLst/>
                        <a:highlight>
                          <a:srgbClr val="F2F2F2"/>
                        </a:highlight>
                        <a:latin typeface="Open Sans" pitchFamily="2" charset="0"/>
                        <a:ea typeface="Calibri" panose="020F0502020204030204" pitchFamily="34" charset="0"/>
                        <a:cs typeface="Arial" panose="020B0604020202020204" pitchFamily="34" charset="0"/>
                      </a:endParaRPr>
                    </a:p>
                  </a:txBody>
                  <a:tcPr marL="44450" marR="44450" marT="0" marB="0" anchor="ctr">
                    <a:solidFill>
                      <a:srgbClr val="F2F2F2"/>
                    </a:solidFill>
                  </a:tcPr>
                </a:tc>
                <a:extLst>
                  <a:ext uri="{0D108BD9-81ED-4DB2-BD59-A6C34878D82A}">
                    <a16:rowId xmlns:a16="http://schemas.microsoft.com/office/drawing/2014/main" val="2847884857"/>
                  </a:ext>
                </a:extLst>
              </a:tr>
              <a:tr h="0">
                <a:tc vMerge="1">
                  <a:txBody>
                    <a:bodyPr/>
                    <a:lstStyle/>
                    <a:p>
                      <a:endParaRPr lang="es-CL"/>
                    </a:p>
                  </a:txBody>
                  <a:tcPr>
                    <a:solidFill>
                      <a:srgbClr val="F9D3D2"/>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3.1.1.2. Contexto Inicial: Idea de Solución</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 idea de solución está descrita exhaustivamente, cubriendo todos los aspectos relevantes y demostrando innovación y una comprensión integral del contexto.</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 idea de solución está bien descrita, cubriendo la mayoría de los aspectos relevantes, aunque algunos detalles pueden no estar completamente desarrollados.</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a:solidFill>
                            <a:srgbClr val="000000"/>
                          </a:solidFill>
                          <a:effectLst/>
                          <a:highlight>
                            <a:srgbClr val="F2F2F2"/>
                          </a:highlight>
                          <a:latin typeface="+mj-lt"/>
                          <a:ea typeface="Calibri" panose="020F0502020204030204" pitchFamily="34" charset="0"/>
                          <a:cs typeface="Arial" panose="020B0604020202020204" pitchFamily="34" charset="0"/>
                        </a:rPr>
                        <a:t>La idea de solución está descrita de manera general, pero faltan detalles importantes y la explicación es incompleta.</a:t>
                      </a:r>
                      <a:endParaRPr lang="es-CL" sz="100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La idea de solución está mal descrita o es inexistente, careciendo de innovación y presentándose de manera poco clara y detallada.</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5%</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rgbClr val="F2F2F2"/>
                    </a:solidFill>
                  </a:tcPr>
                </a:tc>
                <a:extLst>
                  <a:ext uri="{0D108BD9-81ED-4DB2-BD59-A6C34878D82A}">
                    <a16:rowId xmlns:a16="http://schemas.microsoft.com/office/drawing/2014/main" val="3513614099"/>
                  </a:ext>
                </a:extLst>
              </a:tr>
              <a:tr h="498559">
                <a:tc vMerge="1">
                  <a:txBody>
                    <a:bodyPr/>
                    <a:lstStyle/>
                    <a:p>
                      <a:endParaRPr lang="es-CL"/>
                    </a:p>
                  </a:txBody>
                  <a:tcPr>
                    <a:solidFill>
                      <a:srgbClr val="F9D3D2"/>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3.1.1.3. Modelo de Negocio (BMC Versión 1)</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modelo de negocio se desarrolló con todos los componentes del BMC versión 1. Cada sección está detalladamente elaborada, reflejando una comprensión integral y una aplicación meticulosa del recurso 3.1</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p>
                      <a:pPr algn="ctr">
                        <a:lnSpc>
                          <a:spcPct val="107000"/>
                        </a:lnSpc>
                        <a:spcAft>
                          <a:spcPts val="1200"/>
                        </a:spcAft>
                      </a:pP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modelo de negocio incluye la mayoría de los componentes del BMC versión 1, con secciones bien desarrolladas. Algunos elementos pueden carecer de la profundidad requerida, pero en general, muestra una aplicación correcta del recurso 3.1.</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modelo de negocio presenta algunos componentes del BMC versión 1, pero otros están incompletos o poco desarrollados. La aplicación del recurso 3.1 es parcial y carece de una integración cohesiva.</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rgbClr val="F2F2F2"/>
                    </a:solidFill>
                  </a:tcPr>
                </a:tc>
                <a:tc>
                  <a:txBody>
                    <a:bodyPr/>
                    <a:lstStyle/>
                    <a:p>
                      <a:pPr algn="ctr">
                        <a:lnSpc>
                          <a:spcPct val="107000"/>
                        </a:lnSpc>
                        <a:spcAft>
                          <a:spcPts val="1200"/>
                        </a:spcAft>
                      </a:pPr>
                      <a:r>
                        <a:rPr lang="es-CL" sz="1100" dirty="0">
                          <a:solidFill>
                            <a:srgbClr val="000000"/>
                          </a:solidFill>
                          <a:effectLst/>
                          <a:highlight>
                            <a:srgbClr val="F2F2F2"/>
                          </a:highlight>
                          <a:latin typeface="+mj-lt"/>
                          <a:ea typeface="Calibri" panose="020F0502020204030204" pitchFamily="34" charset="0"/>
                          <a:cs typeface="Arial" panose="020B0604020202020204" pitchFamily="34" charset="0"/>
                        </a:rPr>
                        <a:t>El modelo de negocio es deficiente, con muchos componentes del BMC versión 1 ausentes o mal desarrollados. No se aprecia una aplicación efectiva del recurso 3.1.</a:t>
                      </a: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 </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solidFill>
                      <a:schemeClr val="bg1">
                        <a:lumMod val="95000"/>
                      </a:schemeClr>
                    </a:solidFill>
                  </a:tcPr>
                </a:tc>
                <a:tc>
                  <a:txBody>
                    <a:bodyPr/>
                    <a:lstStyle/>
                    <a:p>
                      <a:pPr algn="ctr">
                        <a:lnSpc>
                          <a:spcPct val="107000"/>
                        </a:lnSpc>
                        <a:spcAft>
                          <a:spcPts val="1200"/>
                        </a:spcAft>
                      </a:pPr>
                      <a:r>
                        <a:rPr lang="es-CL" sz="1100" b="1" dirty="0">
                          <a:solidFill>
                            <a:srgbClr val="000000"/>
                          </a:solidFill>
                          <a:effectLst/>
                          <a:highlight>
                            <a:srgbClr val="F2F2F2"/>
                          </a:highlight>
                          <a:latin typeface="+mj-lt"/>
                          <a:ea typeface="Calibri" panose="020F0502020204030204" pitchFamily="34" charset="0"/>
                          <a:cs typeface="Arial" panose="020B0604020202020204" pitchFamily="34" charset="0"/>
                        </a:rPr>
                        <a:t>20%</a:t>
                      </a:r>
                      <a:endParaRPr lang="es-CL" sz="1000" dirty="0">
                        <a:solidFill>
                          <a:srgbClr val="666666"/>
                        </a:solidFill>
                        <a:effectLst/>
                        <a:highlight>
                          <a:srgbClr val="F2F2F2"/>
                        </a:highlight>
                        <a:latin typeface="+mj-lt"/>
                        <a:ea typeface="Calibri" panose="020F0502020204030204" pitchFamily="34" charset="0"/>
                        <a:cs typeface="Arial" panose="020B0604020202020204" pitchFamily="34" charset="0"/>
                      </a:endParaRPr>
                    </a:p>
                  </a:txBody>
                  <a:tcPr marL="44450" marR="44450" marT="0" marB="0" anchor="ctr">
                    <a:solidFill>
                      <a:srgbClr val="F2F2F2"/>
                    </a:solidFill>
                  </a:tcPr>
                </a:tc>
                <a:extLst>
                  <a:ext uri="{0D108BD9-81ED-4DB2-BD59-A6C34878D82A}">
                    <a16:rowId xmlns:a16="http://schemas.microsoft.com/office/drawing/2014/main" val="327737803"/>
                  </a:ext>
                </a:extLst>
              </a:tr>
            </a:tbl>
          </a:graphicData>
        </a:graphic>
      </p:graphicFrame>
    </p:spTree>
    <p:custDataLst>
      <p:tags r:id="rId1"/>
    </p:custDataLst>
    <p:extLst>
      <p:ext uri="{BB962C8B-B14F-4D97-AF65-F5344CB8AC3E}">
        <p14:creationId xmlns:p14="http://schemas.microsoft.com/office/powerpoint/2010/main" val="11882283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quot;/&gt;&lt;property id=&quot;20307&quot; value=&quot;259&quot;/&gt;&lt;/object&gt;&lt;object type=&quot;3&quot; unique_id=&quot;10004&quot;&gt;&lt;property id=&quot;20148&quot; value=&quot;5&quot;/&gt;&lt;property id=&quot;20300&quot; value=&quot;Slide 2 - &amp;quot;Imagen del área: &amp;quot;&quot;/&gt;&lt;property id=&quot;20307&quot; value=&quot;256&quot;/&gt;&lt;/object&gt;&lt;object type=&quot;3&quot; unique_id=&quot;10005&quot;&gt;&lt;property id=&quot;20148&quot; value=&quot;5&quot;/&gt;&lt;property id=&quot;20300&quot; value=&quot;Slide 3&quot;/&gt;&lt;property id=&quot;20307&quot; value=&quot;257&quot;/&gt;&lt;/object&gt;&lt;object type=&quot;3&quot; unique_id=&quot;10037&quot;&gt;&lt;property id=&quot;20148&quot; value=&quot;5&quot;/&gt;&lt;property id=&quot;20300&quot; value=&quot;Slide 4&quot;/&gt;&lt;property id=&quot;20307&quot; value=&quot;272&quot;/&gt;&lt;/object&gt;&lt;object type=&quot;3&quot; unique_id=&quot;10038&quot;&gt;&lt;property id=&quot;20148&quot; value=&quot;5&quot;/&gt;&lt;property id=&quot;20300&quot; value=&quot;Slide 5&quot;/&gt;&lt;property id=&quot;20307&quot; value=&quot;273&quot;/&gt;&lt;/object&gt;&lt;object type=&quot;3&quot; unique_id=&quot;10040&quot;&gt;&lt;property id=&quot;20148&quot; value=&quot;5&quot;/&gt;&lt;property id=&quot;20300&quot; value=&quot;Slide 6&quot;/&gt;&lt;property id=&quot;20307&quot; value=&quot;275&quot;/&gt;&lt;/object&gt;&lt;object type=&quot;3&quot; unique_id=&quot;10041&quot;&gt;&lt;property id=&quot;20148&quot; value=&quot;5&quot;/&gt;&lt;property id=&quot;20300&quot; value=&quot;Slide 7&quot;/&gt;&lt;property id=&quot;20307&quot; value=&quot;276&quot;/&gt;&lt;/object&gt;&lt;object type=&quot;3&quot; unique_id=&quot;10042&quot;&gt;&lt;property id=&quot;20148&quot; value=&quot;5&quot;/&gt;&lt;property id=&quot;20300&quot; value=&quot;Slide 8&quot;/&gt;&lt;property id=&quot;20307&quot; value=&quot;277&quot;/&gt;&lt;/object&gt;&lt;object type=&quot;3&quot; unique_id=&quot;10043&quot;&gt;&lt;property id=&quot;20148&quot; value=&quot;5&quot;/&gt;&lt;property id=&quot;20300&quot; value=&quot;Slide 9&quot;/&gt;&lt;property id=&quot;20307&quot; value=&quot;278&quot;/&gt;&lt;/object&gt;&lt;/object&gt;&lt;object type=&quot;8&quot; unique_id=&quot;10036&quot;&gt;&lt;/object&gt;&lt;/object&gt;&lt;/database&gt;"/>
  <p:tag name="ISPRING_RESOURCE_PATHS_HASH_2" val="1933ecc77434f7b503cf04551c7c48f9251615c"/>
  <p:tag name="SECTOMILLISECCONVERTED" val="1"/>
  <p:tag name="ARTICULATE_DESIGN_ID_TEMA DE OFFICE" val="3syLwzZ5"/>
  <p:tag name="ARTICULATE_DESIGN_ID_1_TEMA DE OFFICE" val="BoktJMPA"/>
  <p:tag name="ARTICULATE_SLIDE_THUMBNAIL_REFRESH" val="1"/>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4">
      <a:majorFont>
        <a:latin typeface="Open Sans Light"/>
        <a:ea typeface=""/>
        <a:cs typeface=""/>
      </a:majorFont>
      <a:minorFont>
        <a:latin typeface="Open San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ersonalizado 4">
      <a:majorFont>
        <a:latin typeface="Open Sans Light"/>
        <a:ea typeface=""/>
        <a:cs typeface=""/>
      </a:majorFont>
      <a:minorFont>
        <a:latin typeface="Open Sans"/>
        <a:ea typefac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374cf84-b68a-4fc7-8de0-cfaceb33d913">
      <Terms xmlns="http://schemas.microsoft.com/office/infopath/2007/PartnerControls"/>
    </lcf76f155ced4ddcb4097134ff3c332f>
    <TaxCatchAll xmlns="23344052-d9a3-4b36-9edb-0ae78bbc270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5C769AF688804C4DB5ADCC9FCA47D5E1" ma:contentTypeVersion="15" ma:contentTypeDescription="Crear nuevo documento." ma:contentTypeScope="" ma:versionID="afc2f58a040dce7a5d664b2bb6187e41">
  <xsd:schema xmlns:xsd="http://www.w3.org/2001/XMLSchema" xmlns:xs="http://www.w3.org/2001/XMLSchema" xmlns:p="http://schemas.microsoft.com/office/2006/metadata/properties" xmlns:ns2="1374cf84-b68a-4fc7-8de0-cfaceb33d913" xmlns:ns3="23344052-d9a3-4b36-9edb-0ae78bbc2704" targetNamespace="http://schemas.microsoft.com/office/2006/metadata/properties" ma:root="true" ma:fieldsID="fd5b3966c31fb8ccf8bc9ce2f56ed533" ns2:_="" ns3:_="">
    <xsd:import namespace="1374cf84-b68a-4fc7-8de0-cfaceb33d913"/>
    <xsd:import namespace="23344052-d9a3-4b36-9edb-0ae78bbc270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DateTaken"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74cf84-b68a-4fc7-8de0-cfaceb33d9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Etiquetas de imagen" ma:readOnly="false" ma:fieldId="{5cf76f15-5ced-4ddc-b409-7134ff3c332f}" ma:taxonomyMulti="true" ma:sspId="daa6bfef-be34-4cf6-a2a3-f19fab1f613b"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344052-d9a3-4b36-9edb-0ae78bbc2704"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TaxCatchAll" ma:index="15" nillable="true" ma:displayName="Taxonomy Catch All Column" ma:hidden="true" ma:list="{560f1ad2-9b62-4242-aa04-16bc477939e8}" ma:internalName="TaxCatchAll" ma:showField="CatchAllData" ma:web="23344052-d9a3-4b36-9edb-0ae78bbc27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D0E20C-8FC3-42E9-871D-10AE7F3AB1A3}">
  <ds:schemaRefs>
    <ds:schemaRef ds:uri="http://schemas.microsoft.com/office/2006/metadata/properties"/>
    <ds:schemaRef ds:uri="http://schemas.microsoft.com/office/2006/documentManagement/types"/>
    <ds:schemaRef ds:uri="http://www.w3.org/XML/1998/namespace"/>
    <ds:schemaRef ds:uri="http://purl.org/dc/terms/"/>
    <ds:schemaRef ds:uri="http://purl.org/dc/dcmitype/"/>
    <ds:schemaRef ds:uri="http://purl.org/dc/elements/1.1/"/>
    <ds:schemaRef ds:uri="a150fe00-1c53-46dc-80fb-b2dbdb01b085"/>
    <ds:schemaRef ds:uri="http://schemas.microsoft.com/office/infopath/2007/PartnerControls"/>
    <ds:schemaRef ds:uri="http://schemas.openxmlformats.org/package/2006/metadata/core-properties"/>
    <ds:schemaRef ds:uri="1374cf84-b68a-4fc7-8de0-cfaceb33d913"/>
    <ds:schemaRef ds:uri="23344052-d9a3-4b36-9edb-0ae78bbc2704"/>
  </ds:schemaRefs>
</ds:datastoreItem>
</file>

<file path=customXml/itemProps2.xml><?xml version="1.0" encoding="utf-8"?>
<ds:datastoreItem xmlns:ds="http://schemas.openxmlformats.org/officeDocument/2006/customXml" ds:itemID="{FECC2532-BACE-4FAE-A14C-F1232CFB27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74cf84-b68a-4fc7-8de0-cfaceb33d913"/>
    <ds:schemaRef ds:uri="23344052-d9a3-4b36-9edb-0ae78bbc27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C555BA-E16C-4AAE-BDD1-D364A5C947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2767</TotalTime>
  <Words>1858</Words>
  <Application>Microsoft Office PowerPoint</Application>
  <PresentationFormat>Panorámica</PresentationFormat>
  <Paragraphs>147</Paragraphs>
  <Slides>16</Slides>
  <Notes>13</Notes>
  <HiddenSlides>0</HiddenSlides>
  <MMClips>0</MMClips>
  <ScaleCrop>false</ScaleCrop>
  <HeadingPairs>
    <vt:vector size="4" baseType="variant">
      <vt:variant>
        <vt:lpstr>Tema</vt:lpstr>
      </vt:variant>
      <vt:variant>
        <vt:i4>2</vt:i4>
      </vt:variant>
      <vt:variant>
        <vt:lpstr>Títulos de diapositiva</vt:lpstr>
      </vt:variant>
      <vt:variant>
        <vt:i4>16</vt:i4>
      </vt:variant>
    </vt:vector>
  </HeadingPairs>
  <TitlesOfParts>
    <vt:vector size="18" baseType="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material de profundización ppt</dc:title>
  <dc:creator>Paula Cruzat Castillo</dc:creator>
  <cp:lastModifiedBy>Javiera  Leiva</cp:lastModifiedBy>
  <cp:revision>178</cp:revision>
  <dcterms:created xsi:type="dcterms:W3CDTF">2014-11-27T14:42:24Z</dcterms:created>
  <dcterms:modified xsi:type="dcterms:W3CDTF">2024-08-30T17:28:04Z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0x0101005C769AF688804C4DB5ADCC9FCA47D5E1</vt:lpwstr>
  </property>
  <property fmtid="{D5CDD505-2E9C-101B-9397-08002B2CF9AE}" pid="3" name="ArticulateGUID">
    <vt:lpwstr>6C42F6CE-6CB3-4623-A9E9-1696E5F9EC4F</vt:lpwstr>
  </property>
  <property fmtid="{D5CDD505-2E9C-101B-9397-08002B2CF9AE}" pid="4" name="ArticulatePath">
    <vt:lpwstr>https://inacapcl-my.sharepoint.com/personal/ngarces_inacap_cl/Documents/Escritorio/CGGIO3_U4_S15_CS1/CGGIO3_U4_S15_CS1</vt:lpwstr>
  </property>
  <property fmtid="{D5CDD505-2E9C-101B-9397-08002B2CF9AE}" pid="5" name="MediaServiceImageTags">
    <vt:lpwstr/>
  </property>
</Properties>
</file>